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  <p:sldMasterId id="2147483662" r:id="rId6"/>
    <p:sldMasterId id="214748366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</p:sldIdLst>
  <p:sldSz cy="5143500" cx="9144000"/>
  <p:notesSz cx="6858000" cy="9144000"/>
  <p:embeddedFontLst>
    <p:embeddedFont>
      <p:font typeface="Source Sans Pro SemiBold"/>
      <p:regular r:id="rId37"/>
      <p:bold r:id="rId38"/>
      <p:italic r:id="rId39"/>
      <p:boldItalic r:id="rId40"/>
    </p:embeddedFont>
    <p:embeddedFont>
      <p:font typeface="Source Sans Pr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4AF604-6815-4057-A36F-0262C2DB2C4F}">
  <a:tblStyle styleId="{734AF604-6815-4057-A36F-0262C2DB2C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SemiBold-boldItalic.fntdata"/><Relationship Id="rId20" Type="http://schemas.openxmlformats.org/officeDocument/2006/relationships/slide" Target="slides/slide12.xml"/><Relationship Id="rId42" Type="http://schemas.openxmlformats.org/officeDocument/2006/relationships/font" Target="fonts/SourceSansPro-bold.fntdata"/><Relationship Id="rId41" Type="http://schemas.openxmlformats.org/officeDocument/2006/relationships/font" Target="fonts/SourceSansPro-regular.fntdata"/><Relationship Id="rId22" Type="http://schemas.openxmlformats.org/officeDocument/2006/relationships/slide" Target="slides/slide14.xml"/><Relationship Id="rId44" Type="http://schemas.openxmlformats.org/officeDocument/2006/relationships/font" Target="fonts/SourceSansPro-boldItalic.fntdata"/><Relationship Id="rId21" Type="http://schemas.openxmlformats.org/officeDocument/2006/relationships/slide" Target="slides/slide13.xml"/><Relationship Id="rId43" Type="http://schemas.openxmlformats.org/officeDocument/2006/relationships/font" Target="fonts/SourceSansPro-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font" Target="fonts/SourceSansProSemiBold-regular.fntdata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font" Target="fonts/SourceSansProSemiBold-italic.fntdata"/><Relationship Id="rId16" Type="http://schemas.openxmlformats.org/officeDocument/2006/relationships/slide" Target="slides/slide8.xml"/><Relationship Id="rId38" Type="http://schemas.openxmlformats.org/officeDocument/2006/relationships/font" Target="fonts/SourceSansProSemiBold-bold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4141d97d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gf4141d97dc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27492b04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27492b04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18483f021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18483f021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18483f021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318483f021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18483f021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318483f021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4141d97dc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4141d97dc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18483f021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318483f021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1a1ae31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1a1ae31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Means: rxx mean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2972.6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2964.75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2973.46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2979.03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18483f021_3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18483f021_3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1ba6d39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1ba6d39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 = 1 Ohm/1 Gauss = 10^4 m^2/C (does not make sense)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1ba6d396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31ba6d396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4141d97dc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" name="Google Shape;76;gf4141d97dc_0_2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18483f021_3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18483f021_3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18483f021_3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318483f021_3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4141d97dc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f4141d97dc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Gayathri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318483f021_3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318483f021_3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Gayathri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318483f021_3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318483f021_3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1ba6d396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1ba6d396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18483f021_3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18483f021_3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18483f021_3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318483f021_3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4141d97dc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4141d97dc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18483f021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18483f021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18483f021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318483f021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4141d97dc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4141d97dc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David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18483f021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18483f021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18483f021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18483f021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27492b04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327492b04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27492b04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27492b04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457200" y="1797875"/>
            <a:ext cx="8229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1pPr>
            <a:lvl2pPr lvl="1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1603375" y="3599022"/>
            <a:ext cx="6059400" cy="20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0" spcFirstLastPara="1" rIns="0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rgbClr val="595959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36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457200" y="2416348"/>
            <a:ext cx="82296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cap="small">
                <a:solidFill>
                  <a:srgbClr val="A4001D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36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955678" y="908685"/>
            <a:ext cx="7701000" cy="3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5186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36"/>
              <a:buChar char="›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0" y="4807744"/>
            <a:ext cx="9155100" cy="342900"/>
          </a:xfrm>
          <a:prstGeom prst="rect">
            <a:avLst/>
          </a:prstGeom>
          <a:solidFill>
            <a:srgbClr val="8C1515"/>
          </a:solidFill>
          <a:ln cap="flat" cmpd="sng" w="9525">
            <a:solidFill>
              <a:srgbClr val="8C1515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25400">
              <a:srgbClr val="808080">
                <a:alpha val="592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2" name="Google Shape;52;p13" title="Stanford University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951663" y="4882754"/>
            <a:ext cx="1364456" cy="16787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title"/>
          </p:nvPr>
        </p:nvSpPr>
        <p:spPr>
          <a:xfrm>
            <a:off x="949325" y="359569"/>
            <a:ext cx="7707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949325" y="903684"/>
            <a:ext cx="77073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5186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Char char="›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–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0" y="0"/>
            <a:ext cx="457200" cy="5150700"/>
          </a:xfrm>
          <a:prstGeom prst="rect">
            <a:avLst/>
          </a:prstGeom>
          <a:solidFill>
            <a:srgbClr val="8C1515"/>
          </a:solidFill>
          <a:ln cap="flat" cmpd="sng" w="9525">
            <a:solidFill>
              <a:srgbClr val="8C151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1" name="Google Shape;61;p15" title="Stanford University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846888" y="4856560"/>
            <a:ext cx="1363269" cy="16787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>
            <p:ph type="title"/>
          </p:nvPr>
        </p:nvSpPr>
        <p:spPr>
          <a:xfrm>
            <a:off x="949325" y="359569"/>
            <a:ext cx="7707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949325" y="903684"/>
            <a:ext cx="77073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5186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36"/>
              <a:buFont typeface="Source Sans Pro"/>
              <a:buChar char="›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–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9.png"/><Relationship Id="rId5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41.jp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Relationship Id="rId4" Type="http://schemas.openxmlformats.org/officeDocument/2006/relationships/image" Target="../media/image4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7.png"/><Relationship Id="rId7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45.png"/><Relationship Id="rId5" Type="http://schemas.openxmlformats.org/officeDocument/2006/relationships/image" Target="../media/image6.png"/><Relationship Id="rId6" Type="http://schemas.openxmlformats.org/officeDocument/2006/relationships/image" Target="../media/image40.png"/><Relationship Id="rId7" Type="http://schemas.openxmlformats.org/officeDocument/2006/relationships/image" Target="../media/image46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ctrTitle"/>
          </p:nvPr>
        </p:nvSpPr>
        <p:spPr>
          <a:xfrm>
            <a:off x="457200" y="1690688"/>
            <a:ext cx="82296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/>
              <a:t>Quantum Hall Effect</a:t>
            </a:r>
            <a:endParaRPr/>
          </a:p>
        </p:txBody>
      </p:sp>
      <p:sp>
        <p:nvSpPr>
          <p:cNvPr id="72" name="Google Shape;72;p17"/>
          <p:cNvSpPr txBox="1"/>
          <p:nvPr>
            <p:ph idx="2" type="subTitle"/>
          </p:nvPr>
        </p:nvSpPr>
        <p:spPr>
          <a:xfrm>
            <a:off x="457200" y="2308622"/>
            <a:ext cx="82296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chemeClr val="lt2"/>
                </a:solidFill>
              </a:rPr>
              <a:t>Final Presentation • Physics 108</a:t>
            </a:r>
            <a:endParaRPr/>
          </a:p>
        </p:txBody>
      </p:sp>
      <p:sp>
        <p:nvSpPr>
          <p:cNvPr id="73" name="Google Shape;73;p17"/>
          <p:cNvSpPr txBox="1"/>
          <p:nvPr/>
        </p:nvSpPr>
        <p:spPr>
          <a:xfrm>
            <a:off x="3556375" y="2804600"/>
            <a:ext cx="2116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Gene Liu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David Saykin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Cameron Wagner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Gayathri Ganesan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/>
        </p:nvSpPr>
        <p:spPr>
          <a:xfrm>
            <a:off x="523175" y="70525"/>
            <a:ext cx="273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Device Fabrication</a:t>
            </a:r>
            <a:endParaRPr sz="2000"/>
          </a:p>
        </p:txBody>
      </p:sp>
      <p:sp>
        <p:nvSpPr>
          <p:cNvPr id="193" name="Google Shape;193;p26"/>
          <p:cNvSpPr txBox="1"/>
          <p:nvPr/>
        </p:nvSpPr>
        <p:spPr>
          <a:xfrm>
            <a:off x="6206150" y="4496400"/>
            <a:ext cx="2634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E2D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Kurt J. Lesker E-Beam Evaporator</a:t>
            </a:r>
            <a:endParaRPr sz="1000">
              <a:solidFill>
                <a:srgbClr val="2E2D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E2D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4" name="Google Shape;194;p26"/>
          <p:cNvSpPr txBox="1"/>
          <p:nvPr/>
        </p:nvSpPr>
        <p:spPr>
          <a:xfrm>
            <a:off x="523175" y="563125"/>
            <a:ext cx="38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2,3: Metal Deposition</a:t>
            </a:r>
            <a:endParaRPr/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500" y="2646923"/>
            <a:ext cx="2474624" cy="1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599">
            <a:off x="1617412" y="938125"/>
            <a:ext cx="3801649" cy="378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878988" y="4596450"/>
            <a:ext cx="527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highlight>
                  <a:srgbClr val="FFFFFF"/>
                </a:highlight>
              </a:rPr>
              <a:t>Liang, L. (2017). </a:t>
            </a:r>
            <a:r>
              <a:rPr i="1" lang="en" sz="1000">
                <a:solidFill>
                  <a:srgbClr val="666666"/>
                </a:solidFill>
              </a:rPr>
              <a:t>Field effect controlled magnetism and magnetotransport in low dimensions</a:t>
            </a:r>
            <a:r>
              <a:rPr lang="en" sz="1000">
                <a:solidFill>
                  <a:srgbClr val="666666"/>
                </a:solidFill>
                <a:highlight>
                  <a:srgbClr val="FFFFFF"/>
                </a:highlight>
              </a:rPr>
              <a:t>. Rijksuniversiteit Groningen</a:t>
            </a:r>
            <a:endParaRPr sz="1000"/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4850" y="646425"/>
            <a:ext cx="2465935" cy="18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E-Beam Lithography to Cut Hall Bars</a:t>
            </a:r>
            <a:endParaRPr/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775" y="1280100"/>
            <a:ext cx="3610824" cy="270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850" y="1280105"/>
            <a:ext cx="3610826" cy="2708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Mount</a:t>
            </a:r>
            <a:endParaRPr/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87" y="1302125"/>
            <a:ext cx="3773899" cy="36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 rotWithShape="1">
          <a:blip r:embed="rId4">
            <a:alphaModFix/>
          </a:blip>
          <a:srcRect b="26275" l="0" r="0" t="0"/>
          <a:stretch/>
        </p:blipFill>
        <p:spPr>
          <a:xfrm>
            <a:off x="4539987" y="213600"/>
            <a:ext cx="2189676" cy="215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9987" y="2440625"/>
            <a:ext cx="4463274" cy="236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 Bonding</a:t>
            </a:r>
            <a:endParaRPr/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100" y="1035260"/>
            <a:ext cx="4097300" cy="30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800" y="1062803"/>
            <a:ext cx="4023798" cy="301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type="title"/>
          </p:nvPr>
        </p:nvSpPr>
        <p:spPr>
          <a:xfrm>
            <a:off x="948776" y="21883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Testing the Experiment</a:t>
            </a:r>
            <a:endParaRPr sz="3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9075" y="2970325"/>
            <a:ext cx="2448249" cy="12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133" y="1207666"/>
            <a:ext cx="2584501" cy="102982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/>
          <p:nvPr/>
        </p:nvSpPr>
        <p:spPr>
          <a:xfrm>
            <a:off x="3043975" y="2530325"/>
            <a:ext cx="1031100" cy="2154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100MOhm resistor</a:t>
            </a:r>
            <a:endParaRPr/>
          </a:p>
        </p:txBody>
      </p:sp>
      <p:cxnSp>
        <p:nvCxnSpPr>
          <p:cNvPr id="233" name="Google Shape;233;p31"/>
          <p:cNvCxnSpPr>
            <a:endCxn id="232" idx="1"/>
          </p:cNvCxnSpPr>
          <p:nvPr/>
        </p:nvCxnSpPr>
        <p:spPr>
          <a:xfrm rot="5400000">
            <a:off x="2882575" y="2317925"/>
            <a:ext cx="481500" cy="158700"/>
          </a:xfrm>
          <a:prstGeom prst="curvedConnector4">
            <a:avLst>
              <a:gd fmla="val 38816" name="adj1"/>
              <a:gd fmla="val 250047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31"/>
          <p:cNvCxnSpPr>
            <a:stCxn id="232" idx="3"/>
            <a:endCxn id="235" idx="1"/>
          </p:cNvCxnSpPr>
          <p:nvPr/>
        </p:nvCxnSpPr>
        <p:spPr>
          <a:xfrm flipH="1">
            <a:off x="4070575" y="2638025"/>
            <a:ext cx="4500" cy="400500"/>
          </a:xfrm>
          <a:prstGeom prst="curvedConnector4">
            <a:avLst>
              <a:gd fmla="val -5291667" name="adj1"/>
              <a:gd fmla="val 63449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1"/>
          <p:cNvCxnSpPr>
            <a:endCxn id="235" idx="3"/>
          </p:cNvCxnSpPr>
          <p:nvPr/>
        </p:nvCxnSpPr>
        <p:spPr>
          <a:xfrm>
            <a:off x="1140024" y="2147849"/>
            <a:ext cx="2931300" cy="1921800"/>
          </a:xfrm>
          <a:prstGeom prst="curvedConnector4">
            <a:avLst>
              <a:gd fmla="val 48153" name="adj1"/>
              <a:gd fmla="val 112391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7" name="Google Shape;237;p31"/>
          <p:cNvSpPr/>
          <p:nvPr/>
        </p:nvSpPr>
        <p:spPr>
          <a:xfrm>
            <a:off x="3043982" y="1530823"/>
            <a:ext cx="452400" cy="12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</a:rPr>
              <a:t>1V</a:t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1602935" y="1530823"/>
            <a:ext cx="502200" cy="21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</a:rPr>
              <a:t>10nA</a:t>
            </a:r>
            <a:endParaRPr sz="800">
              <a:solidFill>
                <a:srgbClr val="FF0000"/>
              </a:solidFill>
            </a:endParaRPr>
          </a:p>
        </p:txBody>
      </p:sp>
      <p:cxnSp>
        <p:nvCxnSpPr>
          <p:cNvPr id="239" name="Google Shape;239;p31"/>
          <p:cNvCxnSpPr>
            <a:stCxn id="235" idx="1"/>
          </p:cNvCxnSpPr>
          <p:nvPr/>
        </p:nvCxnSpPr>
        <p:spPr>
          <a:xfrm flipH="1" rot="-5400000">
            <a:off x="4678224" y="2431049"/>
            <a:ext cx="858600" cy="2073600"/>
          </a:xfrm>
          <a:prstGeom prst="curvedConnector4">
            <a:avLst>
              <a:gd fmla="val -27734" name="adj1"/>
              <a:gd fmla="val 52611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31"/>
          <p:cNvCxnSpPr>
            <a:stCxn id="235" idx="3"/>
          </p:cNvCxnSpPr>
          <p:nvPr/>
        </p:nvCxnSpPr>
        <p:spPr>
          <a:xfrm rot="-5400000">
            <a:off x="5317524" y="2668349"/>
            <a:ext cx="155100" cy="2647500"/>
          </a:xfrm>
          <a:prstGeom prst="curvedConnector4">
            <a:avLst>
              <a:gd fmla="val -153530" name="adj1"/>
              <a:gd fmla="val 52034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1" name="Google Shape;24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9174" y="1425251"/>
            <a:ext cx="2748055" cy="9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/>
          <p:nvPr/>
        </p:nvSpPr>
        <p:spPr>
          <a:xfrm rot="5398000">
            <a:off x="3555474" y="3446399"/>
            <a:ext cx="1031100" cy="215400"/>
          </a:xfrm>
          <a:prstGeom prst="rect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100  Ohm resistor</a:t>
            </a:r>
            <a:endParaRPr/>
          </a:p>
        </p:txBody>
      </p:sp>
      <p:cxnSp>
        <p:nvCxnSpPr>
          <p:cNvPr id="242" name="Google Shape;242;p31"/>
          <p:cNvCxnSpPr/>
          <p:nvPr/>
        </p:nvCxnSpPr>
        <p:spPr>
          <a:xfrm flipH="1" rot="-5400000">
            <a:off x="5565650" y="2300175"/>
            <a:ext cx="1705800" cy="14535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3" name="Google Shape;243;p31"/>
          <p:cNvSpPr/>
          <p:nvPr/>
        </p:nvSpPr>
        <p:spPr>
          <a:xfrm>
            <a:off x="6183511" y="1574350"/>
            <a:ext cx="539700" cy="215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</a:rPr>
              <a:t>100 uV</a:t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244" name="Google Shape;244;p31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Lock-in Testing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50" y="205725"/>
            <a:ext cx="3371207" cy="244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640" y="205726"/>
            <a:ext cx="3457636" cy="24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2591" y="2640079"/>
            <a:ext cx="3349915" cy="249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7361" y="2654275"/>
            <a:ext cx="3349915" cy="246273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3614603" y="516384"/>
            <a:ext cx="526500" cy="366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.02%</a:t>
            </a:r>
            <a:endParaRPr/>
          </a:p>
        </p:txBody>
      </p:sp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7733603" y="516384"/>
            <a:ext cx="526500" cy="366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.05%</a:t>
            </a:r>
            <a:endParaRPr/>
          </a:p>
        </p:txBody>
      </p:sp>
      <p:sp>
        <p:nvSpPr>
          <p:cNvPr id="255" name="Google Shape;255;p32"/>
          <p:cNvSpPr txBox="1"/>
          <p:nvPr>
            <p:ph idx="1" type="body"/>
          </p:nvPr>
        </p:nvSpPr>
        <p:spPr>
          <a:xfrm>
            <a:off x="3614603" y="3022434"/>
            <a:ext cx="526500" cy="366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.07%</a:t>
            </a:r>
            <a:endParaRPr/>
          </a:p>
        </p:txBody>
      </p:sp>
      <p:sp>
        <p:nvSpPr>
          <p:cNvPr id="256" name="Google Shape;256;p32"/>
          <p:cNvSpPr txBox="1"/>
          <p:nvPr>
            <p:ph idx="1" type="body"/>
          </p:nvPr>
        </p:nvSpPr>
        <p:spPr>
          <a:xfrm>
            <a:off x="7733603" y="3022434"/>
            <a:ext cx="526500" cy="366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.03%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Writing</a:t>
            </a:r>
            <a:endParaRPr/>
          </a:p>
        </p:txBody>
      </p:sp>
      <p:sp>
        <p:nvSpPr>
          <p:cNvPr id="262" name="Google Shape;262;p33"/>
          <p:cNvSpPr txBox="1"/>
          <p:nvPr/>
        </p:nvSpPr>
        <p:spPr>
          <a:xfrm>
            <a:off x="817300" y="1013425"/>
            <a:ext cx="8140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Initialize instruments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Ramp magnetic field from 0T to 5T at max magnet ramp rate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Measure Rxx (2), Rxy (2), and temperature every 1s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Ramp gate voltage from 0V to 2V at 0.02 V/s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Ramp voltage to -1V and ramp magnetic field to 0T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449" y="76300"/>
            <a:ext cx="7209101" cy="47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475" y="54325"/>
            <a:ext cx="6953250" cy="46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949325" y="359569"/>
            <a:ext cx="7707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b="0" i="0" lang="en" sz="2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Contents	</a:t>
            </a:r>
            <a:endParaRPr/>
          </a:p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955675" y="908450"/>
            <a:ext cx="40815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Motivating our Work</a:t>
            </a:r>
            <a:r>
              <a:rPr lang="en"/>
              <a:t> (1 minute)</a:t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Quick Summary of what we wanted to see and why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Preparation (4 minutes)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</a:pPr>
            <a:r>
              <a:rPr lang="en"/>
              <a:t>Stacking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</a:pPr>
            <a:r>
              <a:rPr lang="en"/>
              <a:t>E-beam lithography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Sample Mount (2 minutes)</a:t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PCB</a:t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Mounting Piece</a:t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Wire Bonding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5037175" y="847975"/>
            <a:ext cx="40815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 Setup and Testing (3)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</a:pPr>
            <a:r>
              <a:rPr lang="en"/>
              <a:t>Wiring + Conductivity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Lockin/Magnet stuff + Equipment checking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Code writing + DAQ tests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Electrostatic Discharge (1)</a:t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A cautionary tale…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Cooling Down (2)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</a:pPr>
            <a:r>
              <a:rPr lang="en"/>
              <a:t>Nitrogen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Helium</a:t>
            </a:r>
            <a:endParaRPr/>
          </a:p>
          <a:p>
            <a:pPr indent="-288925" lvl="1" marL="28892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Sadness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Thanks (1 minute)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Wiring</a:t>
            </a:r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25" y="1130300"/>
            <a:ext cx="4468900" cy="33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026" y="617091"/>
            <a:ext cx="2993295" cy="399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Sadness, part 1.</a:t>
            </a:r>
            <a:endParaRPr/>
          </a:p>
        </p:txBody>
      </p:sp>
      <p:pic>
        <p:nvPicPr>
          <p:cNvPr id="285" name="Google Shape;28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775" y="991166"/>
            <a:ext cx="5321411" cy="399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449" y="1000053"/>
            <a:ext cx="3538150" cy="265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38"/>
          <p:cNvGrpSpPr/>
          <p:nvPr/>
        </p:nvGrpSpPr>
        <p:grpSpPr>
          <a:xfrm>
            <a:off x="969133" y="902866"/>
            <a:ext cx="7205733" cy="4099773"/>
            <a:chOff x="629625" y="295250"/>
            <a:chExt cx="7236125" cy="4099363"/>
          </a:xfrm>
        </p:grpSpPr>
        <p:grpSp>
          <p:nvGrpSpPr>
            <p:cNvPr id="292" name="Google Shape;292;p38"/>
            <p:cNvGrpSpPr/>
            <p:nvPr/>
          </p:nvGrpSpPr>
          <p:grpSpPr>
            <a:xfrm>
              <a:off x="3875450" y="2198425"/>
              <a:ext cx="762000" cy="1146900"/>
              <a:chOff x="3544475" y="1993525"/>
              <a:chExt cx="762000" cy="1146900"/>
            </a:xfrm>
          </p:grpSpPr>
          <p:sp>
            <p:nvSpPr>
              <p:cNvPr id="293" name="Google Shape;293;p38"/>
              <p:cNvSpPr/>
              <p:nvPr/>
            </p:nvSpPr>
            <p:spPr>
              <a:xfrm>
                <a:off x="3856175" y="1993525"/>
                <a:ext cx="138600" cy="1146900"/>
              </a:xfrm>
              <a:prstGeom prst="rect">
                <a:avLst/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8"/>
              <p:cNvSpPr/>
              <p:nvPr/>
            </p:nvSpPr>
            <p:spPr>
              <a:xfrm>
                <a:off x="3544475" y="2686125"/>
                <a:ext cx="762000" cy="77100"/>
              </a:xfrm>
              <a:prstGeom prst="rect">
                <a:avLst/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8"/>
              <p:cNvSpPr/>
              <p:nvPr/>
            </p:nvSpPr>
            <p:spPr>
              <a:xfrm>
                <a:off x="3544475" y="2276650"/>
                <a:ext cx="762000" cy="77100"/>
              </a:xfrm>
              <a:prstGeom prst="rect">
                <a:avLst/>
              </a:prstGeom>
              <a:solidFill>
                <a:srgbClr val="FFE5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96" name="Google Shape;29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9625" y="295250"/>
              <a:ext cx="2595401" cy="1029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7161" y="2283712"/>
              <a:ext cx="1742176" cy="576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38"/>
            <p:cNvSpPr txBox="1"/>
            <p:nvPr/>
          </p:nvSpPr>
          <p:spPr>
            <a:xfrm>
              <a:off x="4360300" y="3129800"/>
              <a:ext cx="1639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/>
                <a:t>InAs Hall Bar</a:t>
              </a:r>
              <a:endParaRPr sz="700"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3051950" y="1602525"/>
              <a:ext cx="826800" cy="215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</a:rPr>
                <a:t>100M resistor</a:t>
              </a:r>
              <a:endParaRPr/>
            </a:p>
          </p:txBody>
        </p:sp>
        <p:cxnSp>
          <p:nvCxnSpPr>
            <p:cNvPr id="300" name="Google Shape;300;p38"/>
            <p:cNvCxnSpPr>
              <a:endCxn id="299" idx="1"/>
            </p:cNvCxnSpPr>
            <p:nvPr/>
          </p:nvCxnSpPr>
          <p:spPr>
            <a:xfrm flipH="1" rot="-5400000">
              <a:off x="2737400" y="1395675"/>
              <a:ext cx="478800" cy="150300"/>
            </a:xfrm>
            <a:prstGeom prst="curvedConnector2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1" name="Google Shape;301;p38"/>
            <p:cNvCxnSpPr>
              <a:stCxn id="299" idx="3"/>
              <a:endCxn id="293" idx="0"/>
            </p:cNvCxnSpPr>
            <p:nvPr/>
          </p:nvCxnSpPr>
          <p:spPr>
            <a:xfrm>
              <a:off x="3878750" y="1710225"/>
              <a:ext cx="377700" cy="488100"/>
            </a:xfrm>
            <a:prstGeom prst="curvedConnector2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2" name="Google Shape;302;p38"/>
            <p:cNvCxnSpPr>
              <a:endCxn id="293" idx="2"/>
            </p:cNvCxnSpPr>
            <p:nvPr/>
          </p:nvCxnSpPr>
          <p:spPr>
            <a:xfrm>
              <a:off x="800450" y="1239325"/>
              <a:ext cx="3456000" cy="2106000"/>
            </a:xfrm>
            <a:prstGeom prst="curvedConnector4">
              <a:avLst>
                <a:gd fmla="val 48997" name="adj1"/>
                <a:gd fmla="val 111306" name="adj2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03" name="Google Shape;303;p38"/>
            <p:cNvSpPr/>
            <p:nvPr/>
          </p:nvSpPr>
          <p:spPr>
            <a:xfrm>
              <a:off x="2713225" y="618375"/>
              <a:ext cx="454200" cy="123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0000"/>
                  </a:solidFill>
                </a:rPr>
                <a:t>1V</a:t>
              </a:r>
              <a:endParaRPr sz="800">
                <a:solidFill>
                  <a:srgbClr val="FF0000"/>
                </a:solidFill>
              </a:endParaRPr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1266100" y="618375"/>
              <a:ext cx="504300" cy="215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0000"/>
                  </a:solidFill>
                </a:rPr>
                <a:t>10nA</a:t>
              </a:r>
              <a:endParaRPr sz="800">
                <a:solidFill>
                  <a:srgbClr val="FF0000"/>
                </a:solidFill>
              </a:endParaRPr>
            </a:p>
          </p:txBody>
        </p:sp>
        <p:cxnSp>
          <p:nvCxnSpPr>
            <p:cNvPr id="305" name="Google Shape;305;p38"/>
            <p:cNvCxnSpPr/>
            <p:nvPr/>
          </p:nvCxnSpPr>
          <p:spPr>
            <a:xfrm flipH="1" rot="-5400000">
              <a:off x="246300" y="1216125"/>
              <a:ext cx="1931400" cy="11463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6" name="Google Shape;306;p38"/>
            <p:cNvCxnSpPr>
              <a:endCxn id="294" idx="1"/>
            </p:cNvCxnSpPr>
            <p:nvPr/>
          </p:nvCxnSpPr>
          <p:spPr>
            <a:xfrm>
              <a:off x="738350" y="2770275"/>
              <a:ext cx="3137100" cy="1593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7" name="Google Shape;307;p38"/>
            <p:cNvCxnSpPr>
              <a:endCxn id="295" idx="1"/>
            </p:cNvCxnSpPr>
            <p:nvPr/>
          </p:nvCxnSpPr>
          <p:spPr>
            <a:xfrm flipH="1" rot="10800000">
              <a:off x="846050" y="2520100"/>
              <a:ext cx="3029400" cy="2502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308" name="Google Shape;308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3574" y="2283712"/>
              <a:ext cx="1742176" cy="576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9" name="Google Shape;309;p38"/>
            <p:cNvCxnSpPr/>
            <p:nvPr/>
          </p:nvCxnSpPr>
          <p:spPr>
            <a:xfrm>
              <a:off x="653725" y="376500"/>
              <a:ext cx="6596400" cy="24015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0" name="Google Shape;310;p38"/>
            <p:cNvCxnSpPr>
              <a:stCxn id="295" idx="3"/>
            </p:cNvCxnSpPr>
            <p:nvPr/>
          </p:nvCxnSpPr>
          <p:spPr>
            <a:xfrm>
              <a:off x="4637450" y="2520100"/>
              <a:ext cx="1573500" cy="2427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1" name="Google Shape;311;p38"/>
            <p:cNvCxnSpPr/>
            <p:nvPr/>
          </p:nvCxnSpPr>
          <p:spPr>
            <a:xfrm flipH="1" rot="10800000">
              <a:off x="4648450" y="2770300"/>
              <a:ext cx="1647300" cy="1770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312" name="Google Shape;312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57361" y="3818537"/>
              <a:ext cx="1742176" cy="57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01024" y="1031512"/>
              <a:ext cx="1742176" cy="5760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4" name="Google Shape;314;p38"/>
            <p:cNvCxnSpPr>
              <a:endCxn id="295" idx="3"/>
            </p:cNvCxnSpPr>
            <p:nvPr/>
          </p:nvCxnSpPr>
          <p:spPr>
            <a:xfrm rot="5400000">
              <a:off x="4202900" y="1943050"/>
              <a:ext cx="1011600" cy="142500"/>
            </a:xfrm>
            <a:prstGeom prst="curvedConnector2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5" name="Google Shape;315;p38"/>
            <p:cNvCxnSpPr/>
            <p:nvPr/>
          </p:nvCxnSpPr>
          <p:spPr>
            <a:xfrm rot="-5400000">
              <a:off x="3775425" y="1620250"/>
              <a:ext cx="1023600" cy="7851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6" name="Google Shape;316;p38"/>
            <p:cNvCxnSpPr/>
            <p:nvPr/>
          </p:nvCxnSpPr>
          <p:spPr>
            <a:xfrm>
              <a:off x="646550" y="330975"/>
              <a:ext cx="5072400" cy="11775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" name="Google Shape;317;p38"/>
            <p:cNvCxnSpPr/>
            <p:nvPr/>
          </p:nvCxnSpPr>
          <p:spPr>
            <a:xfrm flipH="1" rot="-5400000">
              <a:off x="-26950" y="1481675"/>
              <a:ext cx="3494400" cy="21474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8" name="Google Shape;318;p38"/>
            <p:cNvCxnSpPr/>
            <p:nvPr/>
          </p:nvCxnSpPr>
          <p:spPr>
            <a:xfrm flipH="1">
              <a:off x="1831975" y="2940250"/>
              <a:ext cx="2817000" cy="13623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9" name="Google Shape;319;p38"/>
            <p:cNvCxnSpPr/>
            <p:nvPr/>
          </p:nvCxnSpPr>
          <p:spPr>
            <a:xfrm flipH="1">
              <a:off x="1739475" y="2932550"/>
              <a:ext cx="2155200" cy="13470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20" name="Google Shape;320;p38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Setup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Resistances</a:t>
            </a:r>
            <a:endParaRPr/>
          </a:p>
        </p:txBody>
      </p:sp>
      <p:graphicFrame>
        <p:nvGraphicFramePr>
          <p:cNvPr id="326" name="Google Shape;326;p39"/>
          <p:cNvGraphicFramePr/>
          <p:nvPr/>
        </p:nvGraphicFramePr>
        <p:xfrm>
          <a:off x="757000" y="133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{734AF604-6815-4057-A36F-0262C2DB2C4F}</a:tableStyleId>
              </a:tblPr>
              <a:tblGrid>
                <a:gridCol w="1400800"/>
                <a:gridCol w="1400800"/>
                <a:gridCol w="921325"/>
              </a:tblGrid>
              <a:tr h="6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 </a:t>
                      </a:r>
                      <a:r>
                        <a:rPr lang="en"/>
                        <a:t>#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Room-temp R</a:t>
                      </a:r>
                      <a:r>
                        <a:rPr lang="en"/>
                        <a:t> (</a:t>
                      </a:r>
                      <a:r>
                        <a:rPr lang="en" sz="1350">
                          <a:solidFill>
                            <a:srgbClr val="1A1A1A"/>
                          </a:solidFill>
                          <a:highlight>
                            <a:srgbClr val="FFFFFF"/>
                          </a:highlight>
                        </a:rPr>
                        <a:t>Ω)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 at 8K</a:t>
                      </a:r>
                      <a:r>
                        <a:rPr lang="en"/>
                        <a:t> (</a:t>
                      </a:r>
                      <a:r>
                        <a:rPr lang="en" sz="1350">
                          <a:solidFill>
                            <a:srgbClr val="1A1A1A"/>
                          </a:solidFill>
                          <a:highlight>
                            <a:srgbClr val="FFFFFF"/>
                          </a:highlight>
                        </a:rPr>
                        <a:t>Ω)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1075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.5M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948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.5M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6055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.5M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11/12.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27" name="Google Shape;327;p39"/>
          <p:cNvGraphicFramePr/>
          <p:nvPr/>
        </p:nvGraphicFramePr>
        <p:xfrm>
          <a:off x="4637325" y="13363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{734AF604-6815-4057-A36F-0262C2DB2C4F}</a:tableStyleId>
              </a:tblPr>
              <a:tblGrid>
                <a:gridCol w="618900"/>
                <a:gridCol w="618900"/>
                <a:gridCol w="618900"/>
                <a:gridCol w="618900"/>
                <a:gridCol w="618900"/>
                <a:gridCol w="618900"/>
                <a:gridCol w="618900"/>
              </a:tblGrid>
              <a:tr h="416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7620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1355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7350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7350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6300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6750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6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  <p:sp>
        <p:nvSpPr>
          <p:cNvPr id="328" name="Google Shape;328;p39"/>
          <p:cNvSpPr txBox="1"/>
          <p:nvPr/>
        </p:nvSpPr>
        <p:spPr>
          <a:xfrm>
            <a:off x="1463326" y="891900"/>
            <a:ext cx="254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Single-Pin Resistances 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sz="1350">
                <a:solidFill>
                  <a:srgbClr val="1A1A1A"/>
                </a:solidFill>
                <a:highlight>
                  <a:srgbClr val="FFFFFF"/>
                </a:highlight>
              </a:rPr>
              <a:t>Ω)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9"/>
          <p:cNvSpPr txBox="1"/>
          <p:nvPr/>
        </p:nvSpPr>
        <p:spPr>
          <a:xfrm>
            <a:off x="5045425" y="847650"/>
            <a:ext cx="34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</a:t>
            </a:r>
            <a:r>
              <a:rPr lang="en"/>
              <a:t>-Pin Resistances at Room Temp 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sz="1350">
                <a:solidFill>
                  <a:srgbClr val="1A1A1A"/>
                </a:solidFill>
                <a:highlight>
                  <a:srgbClr val="FFFFFF"/>
                </a:highlight>
              </a:rPr>
              <a:t>Ω)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Cooling Down</a:t>
            </a:r>
            <a:endParaRPr/>
          </a:p>
        </p:txBody>
      </p:sp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775" y="991316"/>
            <a:ext cx="2993294" cy="399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469" y="991316"/>
            <a:ext cx="4897130" cy="2754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600" y="152400"/>
            <a:ext cx="6924675" cy="46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Sadness, part 2.</a:t>
            </a:r>
            <a:endParaRPr/>
          </a:p>
        </p:txBody>
      </p:sp>
      <p:pic>
        <p:nvPicPr>
          <p:cNvPr id="347" name="Google Shape;3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775" y="847641"/>
            <a:ext cx="5323996" cy="399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3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to…</a:t>
            </a:r>
            <a:endParaRPr/>
          </a:p>
        </p:txBody>
      </p:sp>
      <p:sp>
        <p:nvSpPr>
          <p:cNvPr id="353" name="Google Shape;353;p43"/>
          <p:cNvSpPr txBox="1"/>
          <p:nvPr/>
        </p:nvSpPr>
        <p:spPr>
          <a:xfrm>
            <a:off x="929850" y="909450"/>
            <a:ext cx="7284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Clr>
                <a:srgbClr val="8C1515"/>
              </a:buClr>
              <a:buSzPts val="1800"/>
              <a:buFont typeface="Noto Sans Symbols"/>
              <a:buChar char="▪"/>
            </a:pPr>
            <a:r>
              <a:rPr lang="en" sz="1800">
                <a:solidFill>
                  <a:srgbClr val="595959"/>
                </a:solidFill>
              </a:rPr>
              <a:t>Joe</a:t>
            </a:r>
            <a:endParaRPr sz="1800">
              <a:solidFill>
                <a:srgbClr val="595959"/>
              </a:solidFill>
            </a:endParaRPr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Clr>
                <a:srgbClr val="8C1515"/>
              </a:buClr>
              <a:buSzPts val="1800"/>
              <a:buFont typeface="Noto Sans Symbols"/>
              <a:buChar char="▪"/>
            </a:pPr>
            <a:r>
              <a:rPr lang="en" sz="1800">
                <a:solidFill>
                  <a:srgbClr val="595959"/>
                </a:solidFill>
              </a:rPr>
              <a:t>Caleb</a:t>
            </a:r>
            <a:endParaRPr sz="1800">
              <a:solidFill>
                <a:srgbClr val="595959"/>
              </a:solidFill>
            </a:endParaRPr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Clr>
                <a:srgbClr val="8C1515"/>
              </a:buClr>
              <a:buSzPts val="1800"/>
              <a:buFont typeface="Noto Sans Symbols"/>
              <a:buChar char="▪"/>
            </a:pPr>
            <a:r>
              <a:rPr lang="en" sz="1800">
                <a:solidFill>
                  <a:srgbClr val="595959"/>
                </a:solidFill>
              </a:rPr>
              <a:t>David Goldhaber-Gordon</a:t>
            </a:r>
            <a:endParaRPr sz="1800">
              <a:solidFill>
                <a:srgbClr val="595959"/>
              </a:solidFill>
            </a:endParaRPr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Clr>
                <a:srgbClr val="8C1515"/>
              </a:buClr>
              <a:buSzPts val="1800"/>
              <a:buFont typeface="Noto Sans Symbols"/>
              <a:buChar char="▪"/>
            </a:pPr>
            <a:r>
              <a:rPr lang="en" sz="1800">
                <a:solidFill>
                  <a:srgbClr val="595959"/>
                </a:solidFill>
              </a:rPr>
              <a:t>Rick Pam</a:t>
            </a:r>
            <a:endParaRPr sz="1800">
              <a:solidFill>
                <a:srgbClr val="595959"/>
              </a:solidFill>
            </a:endParaRPr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Clr>
                <a:srgbClr val="8C1515"/>
              </a:buClr>
              <a:buSzPts val="1800"/>
              <a:buFont typeface="Noto Sans Symbols"/>
              <a:buChar char="▪"/>
            </a:pPr>
            <a:r>
              <a:rPr lang="en" sz="1800">
                <a:solidFill>
                  <a:srgbClr val="595959"/>
                </a:solidFill>
              </a:rPr>
              <a:t>Mehmet and the Machine Shop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4"/>
          <p:cNvSpPr txBox="1"/>
          <p:nvPr>
            <p:ph type="title"/>
          </p:nvPr>
        </p:nvSpPr>
        <p:spPr>
          <a:xfrm>
            <a:off x="948776" y="19597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Questions</a:t>
            </a:r>
            <a:endParaRPr sz="3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5028227" y="908675"/>
            <a:ext cx="3624900" cy="3759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Running the Experiment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Electronics Setup + Testing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Electrostatic discharge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Cooling Down</a:t>
            </a:r>
            <a:endParaRPr/>
          </a:p>
        </p:txBody>
      </p:sp>
      <p:sp>
        <p:nvSpPr>
          <p:cNvPr id="86" name="Google Shape;86;p19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955677" y="908675"/>
            <a:ext cx="3624900" cy="3759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up the Experiment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Motivating our Work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Sample preparation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88925" lvl="1" marL="288925" rtl="0" algn="l">
              <a:spcBef>
                <a:spcPts val="36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Sample Mount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we last talked…</a:t>
            </a:r>
            <a:endParaRPr/>
          </a:p>
        </p:txBody>
      </p:sp>
      <p:pic>
        <p:nvPicPr>
          <p:cNvPr id="93" name="Google Shape;93;p20"/>
          <p:cNvPicPr preferRelativeResize="0"/>
          <p:nvPr/>
        </p:nvPicPr>
        <p:blipFill rotWithShape="1">
          <a:blip r:embed="rId3">
            <a:alphaModFix/>
          </a:blip>
          <a:srcRect b="51090" l="0" r="49773" t="0"/>
          <a:stretch/>
        </p:blipFill>
        <p:spPr>
          <a:xfrm>
            <a:off x="3545488" y="1744425"/>
            <a:ext cx="2514474" cy="19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50" y="1617913"/>
            <a:ext cx="4095476" cy="21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7525" y="1484738"/>
            <a:ext cx="3328974" cy="246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948776" y="21883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Sample Preparation</a:t>
            </a:r>
            <a:endParaRPr sz="3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775" y="1000875"/>
            <a:ext cx="3371500" cy="25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/>
          <p:nvPr>
            <p:ph type="title"/>
          </p:nvPr>
        </p:nvSpPr>
        <p:spPr>
          <a:xfrm>
            <a:off x="948776" y="359541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Graphene collection</a:t>
            </a:r>
            <a:endParaRPr/>
          </a:p>
        </p:txBody>
      </p:sp>
      <p:pic>
        <p:nvPicPr>
          <p:cNvPr id="107" name="Google Shape;1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550" y="299466"/>
            <a:ext cx="4518927" cy="3389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3378675" y="1826800"/>
            <a:ext cx="3476500" cy="3112749"/>
            <a:chOff x="3378675" y="1826800"/>
            <a:chExt cx="3476500" cy="3112749"/>
          </a:xfrm>
        </p:grpSpPr>
        <p:pic>
          <p:nvPicPr>
            <p:cNvPr id="109" name="Google Shape;10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78675" y="2638225"/>
              <a:ext cx="3068452" cy="2301324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10" name="Google Shape;110;p22"/>
            <p:cNvSpPr/>
            <p:nvPr/>
          </p:nvSpPr>
          <p:spPr>
            <a:xfrm>
              <a:off x="6544675" y="1838813"/>
              <a:ext cx="310500" cy="310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1" name="Google Shape;111;p22"/>
            <p:cNvCxnSpPr/>
            <p:nvPr/>
          </p:nvCxnSpPr>
          <p:spPr>
            <a:xfrm flipH="1" rot="10800000">
              <a:off x="3378750" y="1826800"/>
              <a:ext cx="3167700" cy="789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" name="Google Shape;112;p22"/>
            <p:cNvCxnSpPr/>
            <p:nvPr/>
          </p:nvCxnSpPr>
          <p:spPr>
            <a:xfrm flipH="1">
              <a:off x="6464707" y="2146463"/>
              <a:ext cx="381600" cy="27930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650" y="3070800"/>
            <a:ext cx="2471149" cy="185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/>
          <p:nvPr>
            <p:ph type="title"/>
          </p:nvPr>
        </p:nvSpPr>
        <p:spPr>
          <a:xfrm>
            <a:off x="464276" y="-9"/>
            <a:ext cx="7707900" cy="4881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Graphene Stacking</a:t>
            </a:r>
            <a:endParaRPr/>
          </a:p>
        </p:txBody>
      </p:sp>
      <p:grpSp>
        <p:nvGrpSpPr>
          <p:cNvPr id="119" name="Google Shape;119;p23"/>
          <p:cNvGrpSpPr/>
          <p:nvPr/>
        </p:nvGrpSpPr>
        <p:grpSpPr>
          <a:xfrm>
            <a:off x="5764651" y="248049"/>
            <a:ext cx="3175652" cy="4734590"/>
            <a:chOff x="2993800" y="359541"/>
            <a:chExt cx="3156398" cy="4734590"/>
          </a:xfrm>
        </p:grpSpPr>
        <p:pic>
          <p:nvPicPr>
            <p:cNvPr id="120" name="Google Shape;120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93800" y="359541"/>
              <a:ext cx="3156398" cy="2367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93800" y="2726851"/>
              <a:ext cx="3156398" cy="23672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" name="Google Shape;12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350" y="3070800"/>
            <a:ext cx="2471176" cy="185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7">
            <a:alphaModFix/>
          </a:blip>
          <a:srcRect b="33025" l="0" r="36435" t="22935"/>
          <a:stretch/>
        </p:blipFill>
        <p:spPr>
          <a:xfrm>
            <a:off x="822464" y="488103"/>
            <a:ext cx="4451062" cy="231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/>
        </p:nvSpPr>
        <p:spPr>
          <a:xfrm>
            <a:off x="523175" y="70525"/>
            <a:ext cx="188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Pattern design</a:t>
            </a:r>
            <a:endParaRPr sz="2000"/>
          </a:p>
        </p:txBody>
      </p:sp>
      <p:graphicFrame>
        <p:nvGraphicFramePr>
          <p:cNvPr id="129" name="Google Shape;129;p24"/>
          <p:cNvGraphicFramePr/>
          <p:nvPr/>
        </p:nvGraphicFramePr>
        <p:xfrm>
          <a:off x="642413" y="622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{734AF604-6815-4057-A36F-0262C2DB2C4F}</a:tableStyleId>
              </a:tblPr>
              <a:tblGrid>
                <a:gridCol w="2619725"/>
                <a:gridCol w="2619725"/>
                <a:gridCol w="2619725"/>
              </a:tblGrid>
              <a:tr h="192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97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25" y="622725"/>
            <a:ext cx="2619725" cy="192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150" y="622725"/>
            <a:ext cx="2619725" cy="194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1875" y="622725"/>
            <a:ext cx="2619725" cy="19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425" y="2542875"/>
            <a:ext cx="2619726" cy="1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2150" y="2542875"/>
            <a:ext cx="2619727" cy="1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81875" y="2571750"/>
            <a:ext cx="2619723" cy="194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/>
        </p:nvSpPr>
        <p:spPr>
          <a:xfrm>
            <a:off x="523175" y="70525"/>
            <a:ext cx="273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Device Fabrication</a:t>
            </a:r>
            <a:endParaRPr sz="2000"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025" y="1916350"/>
            <a:ext cx="2362150" cy="2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/>
        </p:nvSpPr>
        <p:spPr>
          <a:xfrm>
            <a:off x="5959275" y="4244600"/>
            <a:ext cx="299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E2D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JEOL JBX-6300FS Electron Beam Lithography System</a:t>
            </a:r>
            <a:endParaRPr sz="1000">
              <a:solidFill>
                <a:srgbClr val="2E2D2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43" name="Google Shape;143;p25"/>
          <p:cNvSpPr txBox="1"/>
          <p:nvPr/>
        </p:nvSpPr>
        <p:spPr>
          <a:xfrm>
            <a:off x="523175" y="563125"/>
            <a:ext cx="38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Defining the hall bar (etching process)</a:t>
            </a:r>
            <a:endParaRPr/>
          </a:p>
        </p:txBody>
      </p:sp>
      <p:grpSp>
        <p:nvGrpSpPr>
          <p:cNvPr id="144" name="Google Shape;144;p25"/>
          <p:cNvGrpSpPr/>
          <p:nvPr/>
        </p:nvGrpSpPr>
        <p:grpSpPr>
          <a:xfrm>
            <a:off x="699013" y="1308061"/>
            <a:ext cx="5408607" cy="2591816"/>
            <a:chOff x="781325" y="963325"/>
            <a:chExt cx="4847725" cy="2016350"/>
          </a:xfrm>
        </p:grpSpPr>
        <p:grpSp>
          <p:nvGrpSpPr>
            <p:cNvPr id="145" name="Google Shape;145;p25"/>
            <p:cNvGrpSpPr/>
            <p:nvPr/>
          </p:nvGrpSpPr>
          <p:grpSpPr>
            <a:xfrm>
              <a:off x="781325" y="1345800"/>
              <a:ext cx="799500" cy="352800"/>
              <a:chOff x="1463700" y="1698600"/>
              <a:chExt cx="799500" cy="352800"/>
            </a:xfrm>
          </p:grpSpPr>
          <p:sp>
            <p:nvSpPr>
              <p:cNvPr id="146" name="Google Shape;146;p25"/>
              <p:cNvSpPr/>
              <p:nvPr/>
            </p:nvSpPr>
            <p:spPr>
              <a:xfrm>
                <a:off x="1463700" y="1810500"/>
                <a:ext cx="799500" cy="240900"/>
              </a:xfrm>
              <a:prstGeom prst="rect">
                <a:avLst/>
              </a:prstGeom>
              <a:solidFill>
                <a:srgbClr val="134F5C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25"/>
              <p:cNvSpPr/>
              <p:nvPr/>
            </p:nvSpPr>
            <p:spPr>
              <a:xfrm>
                <a:off x="1463700" y="1698600"/>
                <a:ext cx="799500" cy="111900"/>
              </a:xfrm>
              <a:prstGeom prst="rect">
                <a:avLst/>
              </a:prstGeom>
              <a:solidFill>
                <a:srgbClr val="FFD966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25"/>
            <p:cNvGrpSpPr/>
            <p:nvPr/>
          </p:nvGrpSpPr>
          <p:grpSpPr>
            <a:xfrm>
              <a:off x="2380325" y="1233900"/>
              <a:ext cx="799500" cy="464700"/>
              <a:chOff x="2380325" y="1233900"/>
              <a:chExt cx="799500" cy="464700"/>
            </a:xfrm>
          </p:grpSpPr>
          <p:sp>
            <p:nvSpPr>
              <p:cNvPr id="149" name="Google Shape;149;p25"/>
              <p:cNvSpPr/>
              <p:nvPr/>
            </p:nvSpPr>
            <p:spPr>
              <a:xfrm>
                <a:off x="2380325" y="1233900"/>
                <a:ext cx="799500" cy="1119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PMMA</a:t>
                </a:r>
                <a:endParaRPr sz="900"/>
              </a:p>
            </p:txBody>
          </p:sp>
          <p:grpSp>
            <p:nvGrpSpPr>
              <p:cNvPr id="150" name="Google Shape;150;p25"/>
              <p:cNvGrpSpPr/>
              <p:nvPr/>
            </p:nvGrpSpPr>
            <p:grpSpPr>
              <a:xfrm>
                <a:off x="2380325" y="1345800"/>
                <a:ext cx="799500" cy="352800"/>
                <a:chOff x="1463700" y="1698600"/>
                <a:chExt cx="799500" cy="352800"/>
              </a:xfrm>
            </p:grpSpPr>
            <p:sp>
              <p:nvSpPr>
                <p:cNvPr id="151" name="Google Shape;151;p25"/>
                <p:cNvSpPr/>
                <p:nvPr/>
              </p:nvSpPr>
              <p:spPr>
                <a:xfrm>
                  <a:off x="1463700" y="1810500"/>
                  <a:ext cx="799500" cy="240900"/>
                </a:xfrm>
                <a:prstGeom prst="rect">
                  <a:avLst/>
                </a:prstGeom>
                <a:solidFill>
                  <a:srgbClr val="134F5C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" name="Google Shape;152;p25"/>
                <p:cNvSpPr/>
                <p:nvPr/>
              </p:nvSpPr>
              <p:spPr>
                <a:xfrm>
                  <a:off x="1463700" y="1698600"/>
                  <a:ext cx="799500" cy="111900"/>
                </a:xfrm>
                <a:prstGeom prst="rect">
                  <a:avLst/>
                </a:prstGeom>
                <a:solidFill>
                  <a:srgbClr val="FFD966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53" name="Google Shape;153;p25"/>
            <p:cNvSpPr/>
            <p:nvPr/>
          </p:nvSpPr>
          <p:spPr>
            <a:xfrm>
              <a:off x="1645625" y="1486350"/>
              <a:ext cx="669900" cy="71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5"/>
            <p:cNvSpPr txBox="1"/>
            <p:nvPr/>
          </p:nvSpPr>
          <p:spPr>
            <a:xfrm>
              <a:off x="1580844" y="1473350"/>
              <a:ext cx="8793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Spin coating</a:t>
              </a:r>
              <a:endParaRPr sz="1000"/>
            </a:p>
          </p:txBody>
        </p:sp>
        <p:grpSp>
          <p:nvGrpSpPr>
            <p:cNvPr id="155" name="Google Shape;155;p25"/>
            <p:cNvGrpSpPr/>
            <p:nvPr/>
          </p:nvGrpSpPr>
          <p:grpSpPr>
            <a:xfrm>
              <a:off x="4172250" y="1233900"/>
              <a:ext cx="799500" cy="464700"/>
              <a:chOff x="2380325" y="1233900"/>
              <a:chExt cx="799500" cy="464700"/>
            </a:xfrm>
          </p:grpSpPr>
          <p:sp>
            <p:nvSpPr>
              <p:cNvPr id="156" name="Google Shape;156;p25"/>
              <p:cNvSpPr/>
              <p:nvPr/>
            </p:nvSpPr>
            <p:spPr>
              <a:xfrm>
                <a:off x="2380325" y="1233900"/>
                <a:ext cx="799500" cy="1119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grpSp>
            <p:nvGrpSpPr>
              <p:cNvPr id="157" name="Google Shape;157;p25"/>
              <p:cNvGrpSpPr/>
              <p:nvPr/>
            </p:nvGrpSpPr>
            <p:grpSpPr>
              <a:xfrm>
                <a:off x="2380325" y="1345800"/>
                <a:ext cx="799500" cy="352800"/>
                <a:chOff x="1463700" y="1698600"/>
                <a:chExt cx="799500" cy="352800"/>
              </a:xfrm>
            </p:grpSpPr>
            <p:sp>
              <p:nvSpPr>
                <p:cNvPr id="158" name="Google Shape;158;p25"/>
                <p:cNvSpPr/>
                <p:nvPr/>
              </p:nvSpPr>
              <p:spPr>
                <a:xfrm>
                  <a:off x="1463700" y="1810500"/>
                  <a:ext cx="799500" cy="240900"/>
                </a:xfrm>
                <a:prstGeom prst="rect">
                  <a:avLst/>
                </a:prstGeom>
                <a:solidFill>
                  <a:srgbClr val="134F5C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" name="Google Shape;159;p25"/>
                <p:cNvSpPr/>
                <p:nvPr/>
              </p:nvSpPr>
              <p:spPr>
                <a:xfrm>
                  <a:off x="1463700" y="1698600"/>
                  <a:ext cx="799500" cy="111900"/>
                </a:xfrm>
                <a:prstGeom prst="rect">
                  <a:avLst/>
                </a:prstGeom>
                <a:solidFill>
                  <a:srgbClr val="FFD966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60" name="Google Shape;160;p25"/>
            <p:cNvSpPr txBox="1"/>
            <p:nvPr/>
          </p:nvSpPr>
          <p:spPr>
            <a:xfrm>
              <a:off x="3244627" y="1430409"/>
              <a:ext cx="10212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E-beam writing</a:t>
              </a:r>
              <a:endParaRPr sz="1000"/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3341088" y="1430400"/>
              <a:ext cx="669900" cy="71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 flipH="1">
              <a:off x="3355475" y="2699475"/>
              <a:ext cx="669900" cy="71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201025" y="963325"/>
              <a:ext cx="77700" cy="2367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4278725" y="963325"/>
              <a:ext cx="77700" cy="2367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4825925" y="963325"/>
              <a:ext cx="77700" cy="2367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4903625" y="963325"/>
              <a:ext cx="77700" cy="2367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 rot="5400000">
              <a:off x="4237038" y="2061275"/>
              <a:ext cx="669900" cy="71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5"/>
            <p:cNvSpPr txBox="1"/>
            <p:nvPr/>
          </p:nvSpPr>
          <p:spPr>
            <a:xfrm>
              <a:off x="4607850" y="1927775"/>
              <a:ext cx="10212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Development</a:t>
              </a:r>
              <a:endParaRPr sz="1000"/>
            </a:p>
          </p:txBody>
        </p:sp>
        <p:grpSp>
          <p:nvGrpSpPr>
            <p:cNvPr id="169" name="Google Shape;169;p25"/>
            <p:cNvGrpSpPr/>
            <p:nvPr/>
          </p:nvGrpSpPr>
          <p:grpSpPr>
            <a:xfrm>
              <a:off x="4172250" y="2495638"/>
              <a:ext cx="799500" cy="464700"/>
              <a:chOff x="4172250" y="2495638"/>
              <a:chExt cx="799500" cy="464700"/>
            </a:xfrm>
          </p:grpSpPr>
          <p:grpSp>
            <p:nvGrpSpPr>
              <p:cNvPr id="170" name="Google Shape;170;p25"/>
              <p:cNvGrpSpPr/>
              <p:nvPr/>
            </p:nvGrpSpPr>
            <p:grpSpPr>
              <a:xfrm>
                <a:off x="4172250" y="2495638"/>
                <a:ext cx="799500" cy="464700"/>
                <a:chOff x="2380325" y="1233900"/>
                <a:chExt cx="799500" cy="464700"/>
              </a:xfrm>
            </p:grpSpPr>
            <p:sp>
              <p:nvSpPr>
                <p:cNvPr id="171" name="Google Shape;171;p25"/>
                <p:cNvSpPr/>
                <p:nvPr/>
              </p:nvSpPr>
              <p:spPr>
                <a:xfrm>
                  <a:off x="2380325" y="1233900"/>
                  <a:ext cx="799500" cy="111900"/>
                </a:xfrm>
                <a:prstGeom prst="rect">
                  <a:avLst/>
                </a:prstGeom>
                <a:solidFill>
                  <a:srgbClr val="C9DAF8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/>
                </a:p>
              </p:txBody>
            </p:sp>
            <p:grpSp>
              <p:nvGrpSpPr>
                <p:cNvPr id="172" name="Google Shape;172;p25"/>
                <p:cNvGrpSpPr/>
                <p:nvPr/>
              </p:nvGrpSpPr>
              <p:grpSpPr>
                <a:xfrm>
                  <a:off x="2380325" y="1345800"/>
                  <a:ext cx="799500" cy="352800"/>
                  <a:chOff x="1463700" y="1698600"/>
                  <a:chExt cx="799500" cy="352800"/>
                </a:xfrm>
              </p:grpSpPr>
              <p:sp>
                <p:nvSpPr>
                  <p:cNvPr id="173" name="Google Shape;173;p25"/>
                  <p:cNvSpPr/>
                  <p:nvPr/>
                </p:nvSpPr>
                <p:spPr>
                  <a:xfrm>
                    <a:off x="1463700" y="1810500"/>
                    <a:ext cx="799500" cy="240900"/>
                  </a:xfrm>
                  <a:prstGeom prst="rect">
                    <a:avLst/>
                  </a:prstGeom>
                  <a:solidFill>
                    <a:srgbClr val="134F5C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4" name="Google Shape;174;p25"/>
                  <p:cNvSpPr/>
                  <p:nvPr/>
                </p:nvSpPr>
                <p:spPr>
                  <a:xfrm>
                    <a:off x="1463700" y="1698600"/>
                    <a:ext cx="799500" cy="111900"/>
                  </a:xfrm>
                  <a:prstGeom prst="rect">
                    <a:avLst/>
                  </a:prstGeom>
                  <a:solidFill>
                    <a:srgbClr val="FFD966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75" name="Google Shape;175;p25"/>
              <p:cNvSpPr/>
              <p:nvPr/>
            </p:nvSpPr>
            <p:spPr>
              <a:xfrm>
                <a:off x="4732950" y="2495650"/>
                <a:ext cx="238800" cy="1119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176" name="Google Shape;176;p25"/>
              <p:cNvSpPr/>
              <p:nvPr/>
            </p:nvSpPr>
            <p:spPr>
              <a:xfrm>
                <a:off x="4172250" y="2495650"/>
                <a:ext cx="238800" cy="1119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</p:grpSp>
        <p:grpSp>
          <p:nvGrpSpPr>
            <p:cNvPr id="177" name="Google Shape;177;p25"/>
            <p:cNvGrpSpPr/>
            <p:nvPr/>
          </p:nvGrpSpPr>
          <p:grpSpPr>
            <a:xfrm>
              <a:off x="2409100" y="2514975"/>
              <a:ext cx="799500" cy="464700"/>
              <a:chOff x="2380325" y="1233900"/>
              <a:chExt cx="799500" cy="464700"/>
            </a:xfrm>
          </p:grpSpPr>
          <p:sp>
            <p:nvSpPr>
              <p:cNvPr id="178" name="Google Shape;178;p25"/>
              <p:cNvSpPr/>
              <p:nvPr/>
            </p:nvSpPr>
            <p:spPr>
              <a:xfrm>
                <a:off x="2380325" y="1233900"/>
                <a:ext cx="799500" cy="111900"/>
              </a:xfrm>
              <a:prstGeom prst="rect">
                <a:avLst/>
              </a:prstGeom>
              <a:solidFill>
                <a:srgbClr val="C9DAF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grpSp>
            <p:nvGrpSpPr>
              <p:cNvPr id="179" name="Google Shape;179;p25"/>
              <p:cNvGrpSpPr/>
              <p:nvPr/>
            </p:nvGrpSpPr>
            <p:grpSpPr>
              <a:xfrm>
                <a:off x="2380325" y="1345800"/>
                <a:ext cx="799500" cy="352800"/>
                <a:chOff x="1463700" y="1698600"/>
                <a:chExt cx="799500" cy="352800"/>
              </a:xfrm>
            </p:grpSpPr>
            <p:sp>
              <p:nvSpPr>
                <p:cNvPr id="180" name="Google Shape;180;p25"/>
                <p:cNvSpPr/>
                <p:nvPr/>
              </p:nvSpPr>
              <p:spPr>
                <a:xfrm>
                  <a:off x="1463700" y="1810500"/>
                  <a:ext cx="799500" cy="240900"/>
                </a:xfrm>
                <a:prstGeom prst="rect">
                  <a:avLst/>
                </a:prstGeom>
                <a:solidFill>
                  <a:srgbClr val="134F5C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1" name="Google Shape;181;p25"/>
                <p:cNvSpPr/>
                <p:nvPr/>
              </p:nvSpPr>
              <p:spPr>
                <a:xfrm>
                  <a:off x="1463700" y="1698600"/>
                  <a:ext cx="799500" cy="111900"/>
                </a:xfrm>
                <a:prstGeom prst="rect">
                  <a:avLst/>
                </a:prstGeom>
                <a:solidFill>
                  <a:srgbClr val="FFD966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82" name="Google Shape;182;p25"/>
            <p:cNvSpPr/>
            <p:nvPr/>
          </p:nvSpPr>
          <p:spPr>
            <a:xfrm>
              <a:off x="2969800" y="2514988"/>
              <a:ext cx="238800" cy="111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2409100" y="2514988"/>
              <a:ext cx="238800" cy="111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84" name="Google Shape;184;p25"/>
            <p:cNvSpPr txBox="1"/>
            <p:nvPr/>
          </p:nvSpPr>
          <p:spPr>
            <a:xfrm>
              <a:off x="3244627" y="2708200"/>
              <a:ext cx="11451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Plasma etching</a:t>
              </a:r>
              <a:endParaRPr sz="1000"/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2409100" y="2626888"/>
              <a:ext cx="238800" cy="111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2969800" y="2626888"/>
              <a:ext cx="238800" cy="111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2615825" y="2515000"/>
              <a:ext cx="354000" cy="111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