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4099" r:id="rId1"/>
    <p:sldMasterId id="2147483699" r:id="rId2"/>
  </p:sldMasterIdLst>
  <p:notesMasterIdLst>
    <p:notesMasterId r:id="rId20"/>
  </p:notesMasterIdLst>
  <p:handoutMasterIdLst>
    <p:handoutMasterId r:id="rId21"/>
  </p:handoutMasterIdLst>
  <p:sldIdLst>
    <p:sldId id="314" r:id="rId3"/>
    <p:sldId id="322" r:id="rId4"/>
    <p:sldId id="327" r:id="rId5"/>
    <p:sldId id="329" r:id="rId6"/>
    <p:sldId id="318" r:id="rId7"/>
    <p:sldId id="336" r:id="rId8"/>
    <p:sldId id="319" r:id="rId9"/>
    <p:sldId id="320" r:id="rId10"/>
    <p:sldId id="324" r:id="rId11"/>
    <p:sldId id="328" r:id="rId12"/>
    <p:sldId id="325" r:id="rId13"/>
    <p:sldId id="334" r:id="rId14"/>
    <p:sldId id="330" r:id="rId15"/>
    <p:sldId id="337" r:id="rId16"/>
    <p:sldId id="333" r:id="rId17"/>
    <p:sldId id="323" r:id="rId18"/>
    <p:sldId id="317" r:id="rId19"/>
  </p:sldIdLst>
  <p:sldSz cx="9144000" cy="5143500" type="screen16x9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Source Sans Pro" panose="020B0503030403020204" pitchFamily="34" charset="0"/>
        <a:ea typeface="ＭＳ Ｐゴシック" panose="020B0600070205080204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Source Sans Pro" panose="020B0503030403020204" pitchFamily="34" charset="0"/>
        <a:ea typeface="ＭＳ Ｐゴシック" panose="020B0600070205080204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Source Sans Pro" panose="020B0503030403020204" pitchFamily="34" charset="0"/>
        <a:ea typeface="ＭＳ Ｐゴシック" panose="020B0600070205080204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Source Sans Pro" panose="020B0503030403020204" pitchFamily="34" charset="0"/>
        <a:ea typeface="ＭＳ Ｐゴシック" panose="020B0600070205080204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Source Sans Pro" panose="020B0503030403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Source Sans Pro" panose="020B0503030403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Source Sans Pro" panose="020B0503030403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Source Sans Pro" panose="020B0503030403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Source Sans Pro" panose="020B0503030403020204" pitchFamily="34" charset="0"/>
        <a:ea typeface="ＭＳ Ｐゴシック" panose="020B0600070205080204" pitchFamily="34" charset="-128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B091C110-6C89-F041-AB6D-01A49E0CDA68}">
          <p14:sldIdLst>
            <p14:sldId id="314"/>
            <p14:sldId id="322"/>
          </p14:sldIdLst>
        </p14:section>
        <p14:section name="Properties" id="{12F0E28E-7151-EF4E-927B-A4A4BCCCA4D0}">
          <p14:sldIdLst>
            <p14:sldId id="327"/>
            <p14:sldId id="329"/>
            <p14:sldId id="318"/>
            <p14:sldId id="336"/>
          </p14:sldIdLst>
        </p14:section>
        <p14:section name="Kerr data" id="{359913A0-72FE-3E4F-8F9A-8CC1651523A8}">
          <p14:sldIdLst>
            <p14:sldId id="319"/>
            <p14:sldId id="320"/>
            <p14:sldId id="324"/>
          </p14:sldIdLst>
        </p14:section>
        <p14:section name="Appendix" id="{9A200F86-816C-AA44-B052-1B00592BAC2E}">
          <p14:sldIdLst>
            <p14:sldId id="328"/>
            <p14:sldId id="325"/>
            <p14:sldId id="334"/>
            <p14:sldId id="330"/>
            <p14:sldId id="337"/>
            <p14:sldId id="333"/>
            <p14:sldId id="323"/>
            <p14:sldId id="31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C1514"/>
    <a:srgbClr val="0072BD"/>
    <a:srgbClr val="D95319"/>
    <a:srgbClr val="D5220C"/>
    <a:srgbClr val="FF0000"/>
    <a:srgbClr val="1770B9"/>
    <a:srgbClr val="C37B4E"/>
    <a:srgbClr val="7750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27"/>
    <p:restoredTop sz="94626"/>
  </p:normalViewPr>
  <p:slideViewPr>
    <p:cSldViewPr snapToGrid="0" snapToObjects="1">
      <p:cViewPr varScale="1">
        <p:scale>
          <a:sx n="157" d="100"/>
          <a:sy n="157" d="100"/>
        </p:scale>
        <p:origin x="184" y="2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E63B41D-92C1-C144-AFC1-37E7A30B31B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777A743-ECA0-1747-8378-2E615F4A821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BF41F42C-F297-C547-9E4D-7D60C7F81BCA}" type="datetimeFigureOut">
              <a:rPr lang="en-US" altLang="en-US"/>
              <a:pPr/>
              <a:t>1/4/25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C40C8BB-D9D1-B849-9A67-84CBCDE2F9E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9138A4-6E34-5148-86AF-F352F34B529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9FE323B5-DC11-8048-8A90-05A22551BC0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C0951AE-F46D-0C41-8F13-0540616A721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822608F-D2A5-3640-85FC-4F3BF93A24B1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F5B09E75-F759-DF49-9D27-5DE4EC17DFEA}" type="datetimeFigureOut">
              <a:rPr lang="en-US" altLang="en-US"/>
              <a:pPr/>
              <a:t>1/4/25</a:t>
            </a:fld>
            <a:endParaRPr lang="en-US" alt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8226F685-BA5B-034A-9AC5-BDB176C8465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13027FBF-5ACF-AA47-906F-291AA500FF0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E84B0B-CB05-C044-BE36-7BB4831D462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A53236-9C99-7E40-B2B1-84A7F5E4915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8B66B510-8053-3F43-84A3-E1BAC87B2B3F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66B510-8053-3F43-84A3-E1BAC87B2B3F}" type="slidenum">
              <a:rPr lang="en-US" altLang="en-US" smtClean="0"/>
              <a:pPr/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31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66B510-8053-3F43-84A3-E1BAC87B2B3F}" type="slidenum">
              <a:rPr lang="en-US" altLang="en-US" smtClean="0"/>
              <a:pPr/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207085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66B510-8053-3F43-84A3-E1BAC87B2B3F}" type="slidenum">
              <a:rPr lang="en-US" altLang="en-US" smtClean="0"/>
              <a:pPr/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115399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SUSig_White.eps">
            <a:extLst>
              <a:ext uri="{FF2B5EF4-FFF2-40B4-BE49-F238E27FC236}">
                <a16:creationId xmlns:a16="http://schemas.microsoft.com/office/drawing/2014/main" id="{6FAD937A-338F-A944-B95B-E81C5B9764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0350" y="4811713"/>
            <a:ext cx="2046288" cy="18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F06A715-AB95-D343-AF50-97FDA37FC6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806950"/>
            <a:ext cx="9155113" cy="342900"/>
          </a:xfrm>
          <a:prstGeom prst="rect">
            <a:avLst/>
          </a:prstGeom>
          <a:solidFill>
            <a:schemeClr val="bg2"/>
          </a:solidFill>
          <a:ln w="9525">
            <a:solidFill>
              <a:schemeClr val="accent1"/>
            </a:solidFill>
            <a:miter lim="800000"/>
            <a:headEnd/>
            <a:tailEnd/>
          </a:ln>
          <a:effectLst>
            <a:outerShdw blurRad="38100" dist="25401" dir="2700000" algn="br" rotWithShape="0">
              <a:srgbClr val="808080">
                <a:alpha val="59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Arial"/>
              <a:ea typeface="+mn-ea"/>
            </a:endParaRPr>
          </a:p>
        </p:txBody>
      </p:sp>
      <p:pic>
        <p:nvPicPr>
          <p:cNvPr id="7" name="Picture 14" title="Stanford University">
            <a:extLst>
              <a:ext uri="{FF2B5EF4-FFF2-40B4-BE49-F238E27FC236}">
                <a16:creationId xmlns:a16="http://schemas.microsoft.com/office/drawing/2014/main" id="{2EFFE9B9-FD2F-1A42-8C7A-5FC02D5122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6450" y="4883150"/>
            <a:ext cx="1546225" cy="18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57200" y="1569002"/>
            <a:ext cx="8229600" cy="618473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2" name="Text Placeholder 33"/>
          <p:cNvSpPr>
            <a:spLocks noGrp="1"/>
          </p:cNvSpPr>
          <p:nvPr>
            <p:ph type="body" sz="quarter" idx="18" hasCustomPrompt="1"/>
          </p:nvPr>
        </p:nvSpPr>
        <p:spPr>
          <a:xfrm>
            <a:off x="1603375" y="3978843"/>
            <a:ext cx="6059488" cy="205740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 algn="ctr">
              <a:buNone/>
              <a:defRPr sz="18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Month, DD, YEAR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457200" y="2261906"/>
            <a:ext cx="8229600" cy="4618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100" cap="small" spc="300">
                <a:solidFill>
                  <a:srgbClr val="A4001D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524BEC-CB5E-1249-BB3A-83A9E07491D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657600" y="2961528"/>
            <a:ext cx="1828800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603192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948776" y="359541"/>
            <a:ext cx="7707862" cy="488024"/>
          </a:xfrm>
          <a:prstGeom prst="rect">
            <a:avLst/>
          </a:prstGeom>
        </p:spPr>
        <p:txBody>
          <a:bodyPr/>
          <a:lstStyle>
            <a:lvl1pPr algn="l">
              <a:defRPr sz="24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949327" y="908685"/>
            <a:ext cx="3787775" cy="3759042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4876800" y="908686"/>
            <a:ext cx="3779838" cy="1823085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2"/>
          </p:nvPr>
        </p:nvSpPr>
        <p:spPr>
          <a:xfrm>
            <a:off x="4876800" y="2837497"/>
            <a:ext cx="3779838" cy="1830230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1391377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948776" y="359541"/>
            <a:ext cx="7707862" cy="488024"/>
          </a:xfrm>
          <a:prstGeom prst="rect">
            <a:avLst/>
          </a:prstGeom>
        </p:spPr>
        <p:txBody>
          <a:bodyPr/>
          <a:lstStyle>
            <a:lvl1pPr algn="l">
              <a:defRPr sz="24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949327" y="908686"/>
            <a:ext cx="3787775" cy="1823085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1"/>
          </p:nvPr>
        </p:nvSpPr>
        <p:spPr>
          <a:xfrm>
            <a:off x="955677" y="2840613"/>
            <a:ext cx="3781425" cy="1827114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2"/>
          </p:nvPr>
        </p:nvSpPr>
        <p:spPr>
          <a:xfrm>
            <a:off x="4876800" y="908686"/>
            <a:ext cx="3779838" cy="1823085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3"/>
          </p:nvPr>
        </p:nvSpPr>
        <p:spPr>
          <a:xfrm>
            <a:off x="4876800" y="2840613"/>
            <a:ext cx="3779838" cy="1827114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214034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CFE7E4D-A98E-3A44-B0C1-726A5F5960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806950"/>
            <a:ext cx="9155113" cy="342900"/>
          </a:xfrm>
          <a:prstGeom prst="rect">
            <a:avLst/>
          </a:prstGeom>
          <a:solidFill>
            <a:schemeClr val="bg2"/>
          </a:solidFill>
          <a:ln w="9525">
            <a:solidFill>
              <a:schemeClr val="accent1"/>
            </a:solidFill>
            <a:miter lim="800000"/>
            <a:headEnd/>
            <a:tailEnd/>
          </a:ln>
          <a:effectLst>
            <a:outerShdw blurRad="38100" dist="25401" dir="2700000" algn="br" rotWithShape="0">
              <a:srgbClr val="808080">
                <a:alpha val="59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Arial"/>
              <a:ea typeface="+mn-ea"/>
            </a:endParaRPr>
          </a:p>
        </p:txBody>
      </p:sp>
      <p:pic>
        <p:nvPicPr>
          <p:cNvPr id="7" name="Picture 14" title="Stanford University">
            <a:extLst>
              <a:ext uri="{FF2B5EF4-FFF2-40B4-BE49-F238E27FC236}">
                <a16:creationId xmlns:a16="http://schemas.microsoft.com/office/drawing/2014/main" id="{582E5496-30FA-0C44-890C-E915551205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6450" y="4883150"/>
            <a:ext cx="1546225" cy="18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606829" y="1538765"/>
            <a:ext cx="6217920" cy="925830"/>
          </a:xfrm>
          <a:prstGeom prst="rect">
            <a:avLst/>
          </a:prstGeom>
        </p:spPr>
        <p:txBody>
          <a:bodyPr/>
          <a:lstStyle>
            <a:lvl1pPr algn="r">
              <a:defRPr sz="20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2"/>
          </p:nvPr>
        </p:nvSpPr>
        <p:spPr>
          <a:xfrm>
            <a:off x="606829" y="2571750"/>
            <a:ext cx="6217920" cy="93297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200" cap="all" spc="300">
                <a:solidFill>
                  <a:srgbClr val="A4001D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Picture Placeholder 16"/>
          <p:cNvSpPr>
            <a:spLocks noGrp="1" noChangeAspect="1"/>
          </p:cNvSpPr>
          <p:nvPr>
            <p:ph type="pic" sz="quarter" idx="13"/>
          </p:nvPr>
        </p:nvSpPr>
        <p:spPr>
          <a:xfrm>
            <a:off x="6954043" y="1538765"/>
            <a:ext cx="1951038" cy="1951038"/>
          </a:xfrm>
          <a:prstGeom prst="rect">
            <a:avLst/>
          </a:prstGeom>
          <a:blipFill rotWithShape="1">
            <a:blip r:embed="rId3"/>
            <a:stretch>
              <a:fillRect/>
            </a:stretch>
          </a:blipFill>
          <a:effectLst>
            <a:outerShdw blurRad="50800" dist="25400" dir="2700000" algn="tl" rotWithShape="0">
              <a:prstClr val="black">
                <a:alpha val="36000"/>
              </a:prstClr>
            </a:outerShdw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none"/>
        </p:style>
        <p:txBody>
          <a:bodyPr/>
          <a:lstStyle>
            <a:lvl1pPr>
              <a:defRPr lang="en-US" sz="1200" dirty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327056109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523C04-A6D4-4B4F-A81B-98B2791834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B649D47-B158-6C45-A63F-26C4B7F415B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8D6675-1F64-884B-AD74-8E9C9193D324}" type="slidenum">
              <a:rPr lang="en-US" altLang="en-US" smtClean="0"/>
              <a:pPr/>
              <a:t>‹#›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227F95C-4B19-E546-B0F6-3ADB2B8AFB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David Saykin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376B6C-48ED-5546-A91C-CA4377D40482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63B1B7A5-012D-5944-9066-7BFB997CBF9F}" type="datetimeFigureOut">
              <a:rPr lang="en-US" smtClean="0"/>
              <a:pPr/>
              <a:t>1/4/25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CAF38EC-741C-0B42-A2C5-BDF3A4CAB6B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7200" y="754912"/>
            <a:ext cx="8229600" cy="39663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3179331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FF8061-DE41-BD47-BDAB-9A2A200A52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58337BD-6D18-3E43-A34E-B430541ABC5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8D6675-1F64-884B-AD74-8E9C9193D324}" type="slidenum">
              <a:rPr lang="en-US" altLang="en-US" smtClean="0"/>
              <a:pPr/>
              <a:t>‹#›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355DD6-F019-3E42-B5B4-A7EB6DE25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David Saykin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C4EAFC-B2EE-F345-AB5D-A1D76BC52D0A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63B1B7A5-012D-5944-9066-7BFB997CBF9F}" type="datetimeFigureOut">
              <a:rPr lang="en-US" smtClean="0"/>
              <a:pPr/>
              <a:t>1/4/25</a:t>
            </a:fld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60E861C-7FF1-064A-8989-759D10D9B91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669926"/>
            <a:ext cx="8229600" cy="271462"/>
          </a:xfrm>
        </p:spPr>
        <p:txBody>
          <a:bodyPr anchor="ctr">
            <a:normAutofit/>
          </a:bodyPr>
          <a:lstStyle>
            <a:lvl1pPr>
              <a:defRPr sz="2000"/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331D3D19-07B7-5942-BA6C-169F4D9D93C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57200" y="1063625"/>
            <a:ext cx="8229600" cy="359343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63824510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SUSig_White.eps">
            <a:extLst>
              <a:ext uri="{FF2B5EF4-FFF2-40B4-BE49-F238E27FC236}">
                <a16:creationId xmlns:a16="http://schemas.microsoft.com/office/drawing/2014/main" id="{6FAD937A-338F-A944-B95B-E81C5B9764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0350" y="4811713"/>
            <a:ext cx="2046288" cy="18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F06A715-AB95-D343-AF50-97FDA37FC6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806950"/>
            <a:ext cx="9155113" cy="342900"/>
          </a:xfrm>
          <a:prstGeom prst="rect">
            <a:avLst/>
          </a:prstGeom>
          <a:solidFill>
            <a:schemeClr val="bg2"/>
          </a:solidFill>
          <a:ln w="9525">
            <a:solidFill>
              <a:schemeClr val="accent1"/>
            </a:solidFill>
            <a:miter lim="800000"/>
            <a:headEnd/>
            <a:tailEnd/>
          </a:ln>
          <a:effectLst>
            <a:outerShdw blurRad="38100" dist="25401" dir="2700000" algn="br" rotWithShape="0">
              <a:srgbClr val="808080">
                <a:alpha val="59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Arial"/>
              <a:ea typeface="+mn-ea"/>
            </a:endParaRPr>
          </a:p>
        </p:txBody>
      </p:sp>
      <p:pic>
        <p:nvPicPr>
          <p:cNvPr id="7" name="Picture 14" title="Stanford University">
            <a:extLst>
              <a:ext uri="{FF2B5EF4-FFF2-40B4-BE49-F238E27FC236}">
                <a16:creationId xmlns:a16="http://schemas.microsoft.com/office/drawing/2014/main" id="{2EFFE9B9-FD2F-1A42-8C7A-5FC02D5122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6450" y="4883150"/>
            <a:ext cx="1546225" cy="18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800555"/>
            <a:ext cx="8229600" cy="618473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33"/>
          <p:cNvSpPr>
            <a:spLocks noGrp="1"/>
          </p:cNvSpPr>
          <p:nvPr>
            <p:ph type="body" sz="quarter" idx="18"/>
          </p:nvPr>
        </p:nvSpPr>
        <p:spPr>
          <a:xfrm>
            <a:off x="1603375" y="3599022"/>
            <a:ext cx="6059488" cy="205740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 algn="ctr">
              <a:buNone/>
              <a:defRPr sz="18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457200" y="2419028"/>
            <a:ext cx="8229600" cy="4618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100" cap="small" spc="300">
                <a:solidFill>
                  <a:srgbClr val="A4001D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226069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CFE7E4D-A98E-3A44-B0C1-726A5F5960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806950"/>
            <a:ext cx="9155113" cy="342900"/>
          </a:xfrm>
          <a:prstGeom prst="rect">
            <a:avLst/>
          </a:prstGeom>
          <a:solidFill>
            <a:schemeClr val="bg2"/>
          </a:solidFill>
          <a:ln w="9525">
            <a:solidFill>
              <a:schemeClr val="accent1"/>
            </a:solidFill>
            <a:miter lim="800000"/>
            <a:headEnd/>
            <a:tailEnd/>
          </a:ln>
          <a:effectLst>
            <a:outerShdw blurRad="38100" dist="25401" dir="2700000" algn="br" rotWithShape="0">
              <a:srgbClr val="808080">
                <a:alpha val="59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Arial"/>
              <a:ea typeface="+mn-ea"/>
            </a:endParaRPr>
          </a:p>
        </p:txBody>
      </p:sp>
      <p:pic>
        <p:nvPicPr>
          <p:cNvPr id="7" name="Picture 14" title="Stanford University">
            <a:extLst>
              <a:ext uri="{FF2B5EF4-FFF2-40B4-BE49-F238E27FC236}">
                <a16:creationId xmlns:a16="http://schemas.microsoft.com/office/drawing/2014/main" id="{582E5496-30FA-0C44-890C-E915551205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6450" y="4883150"/>
            <a:ext cx="1546225" cy="18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1603377" y="1538765"/>
            <a:ext cx="2954337" cy="925830"/>
          </a:xfrm>
          <a:prstGeom prst="rect">
            <a:avLst/>
          </a:prstGeom>
        </p:spPr>
        <p:txBody>
          <a:bodyPr/>
          <a:lstStyle>
            <a:lvl1pPr algn="r">
              <a:defRPr sz="20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3377" y="2571750"/>
            <a:ext cx="2954337" cy="93297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200" cap="all" spc="300">
                <a:solidFill>
                  <a:srgbClr val="A4001D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Picture Placeholder 16"/>
          <p:cNvSpPr>
            <a:spLocks noGrp="1"/>
          </p:cNvSpPr>
          <p:nvPr>
            <p:ph type="pic" sz="quarter" idx="13"/>
          </p:nvPr>
        </p:nvSpPr>
        <p:spPr>
          <a:xfrm>
            <a:off x="4665662" y="1535112"/>
            <a:ext cx="1951038" cy="1951038"/>
          </a:xfrm>
          <a:prstGeom prst="rect">
            <a:avLst/>
          </a:prstGeom>
          <a:blipFill rotWithShape="1">
            <a:blip r:embed="rId3"/>
            <a:stretch>
              <a:fillRect/>
            </a:stretch>
          </a:blipFill>
          <a:effectLst>
            <a:outerShdw blurRad="50800" dist="25400" dir="2700000" algn="tl" rotWithShape="0">
              <a:prstClr val="black">
                <a:alpha val="36000"/>
              </a:prstClr>
            </a:outerShdw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none"/>
        </p:style>
        <p:txBody>
          <a:bodyPr/>
          <a:lstStyle>
            <a:lvl1pPr>
              <a:defRPr lang="en-US" sz="1200" dirty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255474853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8776" y="359541"/>
            <a:ext cx="7707862" cy="488024"/>
          </a:xfrm>
          <a:prstGeom prst="rect">
            <a:avLst/>
          </a:prstGeom>
        </p:spPr>
        <p:txBody>
          <a:bodyPr/>
          <a:lstStyle>
            <a:lvl1pPr algn="l">
              <a:defRPr sz="2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955677" y="908685"/>
            <a:ext cx="7700963" cy="3759042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9985901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22">
            <a:extLst>
              <a:ext uri="{FF2B5EF4-FFF2-40B4-BE49-F238E27FC236}">
                <a16:creationId xmlns:a16="http://schemas.microsoft.com/office/drawing/2014/main" id="{932DB306-413F-4940-AD50-BBD5EDCC0A66}"/>
              </a:ext>
            </a:extLst>
          </p:cNvPr>
          <p:cNvSpPr txBox="1">
            <a:spLocks/>
          </p:cNvSpPr>
          <p:nvPr/>
        </p:nvSpPr>
        <p:spPr>
          <a:xfrm>
            <a:off x="60325" y="7938"/>
            <a:ext cx="457200" cy="457200"/>
          </a:xfrm>
          <a:prstGeom prst="rect">
            <a:avLst/>
          </a:prstGeom>
        </p:spPr>
        <p:txBody>
          <a:bodyPr wrap="none" lIns="45720" tIns="0" rIns="45720" bIns="0" anchor="ctr" anchorCtr="1"/>
          <a:lstStyle>
            <a:lvl1pPr eaLnBrk="0" hangingPunct="0">
              <a:defRPr sz="2400">
                <a:solidFill>
                  <a:schemeClr val="tx1"/>
                </a:solidFill>
                <a:latin typeface="Source Sans Pro" panose="020B0503030403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Source Sans Pro" panose="020B0503030403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Source Sans Pro" panose="020B0503030403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Source Sans Pro" panose="020B0503030403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Source Sans Pro" panose="020B0503030403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ource Sans Pro" panose="020B0503030403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ource Sans Pro" panose="020B0503030403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ource Sans Pro" panose="020B0503030403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ource Sans Pro" panose="020B0503030403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fld id="{31AD706C-0107-AE45-86F0-0F1595164FCB}" type="slidenum">
              <a:rPr lang="en-US" altLang="en-US" sz="1000">
                <a:solidFill>
                  <a:srgbClr val="7F7F7F"/>
                </a:solidFill>
                <a:latin typeface="Arial" panose="020B0604020202020204" pitchFamily="34" charset="0"/>
              </a:rPr>
              <a:pPr algn="ctr" eaLnBrk="1" hangingPunct="1"/>
              <a:t>‹#›</a:t>
            </a:fld>
            <a:endParaRPr lang="en-US" altLang="en-US" sz="1000">
              <a:solidFill>
                <a:srgbClr val="7F7F7F"/>
              </a:solidFill>
              <a:latin typeface="Arial" panose="020B0604020202020204" pitchFamily="34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948776" y="359541"/>
            <a:ext cx="7707862" cy="488024"/>
          </a:xfrm>
          <a:prstGeom prst="rect">
            <a:avLst/>
          </a:prstGeom>
        </p:spPr>
        <p:txBody>
          <a:bodyPr/>
          <a:lstStyle>
            <a:lvl1pPr algn="l">
              <a:defRPr sz="24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0"/>
          </p:nvPr>
        </p:nvSpPr>
        <p:spPr>
          <a:xfrm>
            <a:off x="949327" y="908685"/>
            <a:ext cx="3787775" cy="3759042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1"/>
          </p:nvPr>
        </p:nvSpPr>
        <p:spPr>
          <a:xfrm>
            <a:off x="4876800" y="908685"/>
            <a:ext cx="3779838" cy="3759042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9415860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948776" y="359541"/>
            <a:ext cx="7707862" cy="488024"/>
          </a:xfrm>
          <a:prstGeom prst="rect">
            <a:avLst/>
          </a:prstGeom>
        </p:spPr>
        <p:txBody>
          <a:bodyPr/>
          <a:lstStyle>
            <a:lvl1pPr algn="l">
              <a:defRPr sz="24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0"/>
          </p:nvPr>
        </p:nvSpPr>
        <p:spPr>
          <a:xfrm>
            <a:off x="948777" y="908685"/>
            <a:ext cx="7707862" cy="1816607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1"/>
          </p:nvPr>
        </p:nvSpPr>
        <p:spPr>
          <a:xfrm>
            <a:off x="949327" y="2841313"/>
            <a:ext cx="7707313" cy="1816607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1244663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emf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5" Type="http://schemas.openxmlformats.org/officeDocument/2006/relationships/slideLayout" Target="../slideLayouts/slideLayout9.xml"/><Relationship Id="rId4" Type="http://schemas.openxmlformats.org/officeDocument/2006/relationships/slideLayout" Target="../slideLayouts/slideLayout8.xml"/><Relationship Id="rId9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45CE7E5-2413-CD42-A77D-AA71C525C063}"/>
              </a:ext>
            </a:extLst>
          </p:cNvPr>
          <p:cNvSpPr/>
          <p:nvPr/>
        </p:nvSpPr>
        <p:spPr>
          <a:xfrm>
            <a:off x="-11113" y="0"/>
            <a:ext cx="9155113" cy="640080"/>
          </a:xfrm>
          <a:prstGeom prst="rect">
            <a:avLst/>
          </a:prstGeom>
          <a:solidFill>
            <a:schemeClr val="bg2"/>
          </a:solidFill>
          <a:ln>
            <a:solidFill>
              <a:srgbClr val="8C151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8C1515"/>
              </a:solidFill>
              <a:latin typeface="Arial"/>
            </a:endParaRP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91285DAE-BEE4-9F46-83D4-FB51CB2D1B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4868" y="4839033"/>
            <a:ext cx="457200" cy="271462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898989"/>
                </a:solidFill>
                <a:latin typeface="Arial" panose="020B0604020202020204" pitchFamily="34" charset="0"/>
              </a:defRPr>
            </a:lvl1pPr>
          </a:lstStyle>
          <a:p>
            <a:fld id="{E68D6675-1F64-884B-AD74-8E9C9193D324}" type="slidenum">
              <a:rPr lang="en-US" altLang="en-US" smtClean="0"/>
              <a:pPr/>
              <a:t>‹#›</a:t>
            </a:fld>
            <a:endParaRPr lang="en-US" altLang="en-US"/>
          </a:p>
        </p:txBody>
      </p:sp>
      <p:pic>
        <p:nvPicPr>
          <p:cNvPr id="5126" name="Picture 10" title="Stanford University">
            <a:extLst>
              <a:ext uri="{FF2B5EF4-FFF2-40B4-BE49-F238E27FC236}">
                <a16:creationId xmlns:a16="http://schemas.microsoft.com/office/drawing/2014/main" id="{F941E994-ECC9-3647-9D0A-21BF75994AF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6288" y="4881102"/>
            <a:ext cx="1546225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2" name="Title Placeholder 2">
            <a:extLst>
              <a:ext uri="{FF2B5EF4-FFF2-40B4-BE49-F238E27FC236}">
                <a16:creationId xmlns:a16="http://schemas.microsoft.com/office/drawing/2014/main" id="{983EADF7-014B-4740-8FC6-E6EE9580D088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84456"/>
            <a:ext cx="8229600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US" alt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6905AD-3863-4A4A-942B-C3A51A9751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903288"/>
            <a:ext cx="8229600" cy="3763962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209EE1B-76E0-7545-9B04-34527969EA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21955" y="4840252"/>
            <a:ext cx="5088975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David Saykin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7B9B806-6E94-5041-B54C-E16511A15B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59920" y="4839033"/>
            <a:ext cx="1013699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B1B7A5-012D-5944-9066-7BFB997CBF9F}" type="datetimeFigureOut">
              <a:rPr lang="en-US" smtClean="0"/>
              <a:pPr/>
              <a:t>1/4/25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286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0" r:id="rId1"/>
    <p:sldLayoutId id="2147484101" r:id="rId2"/>
    <p:sldLayoutId id="2147484108" r:id="rId3"/>
    <p:sldLayoutId id="2147484107" r:id="rId4"/>
  </p:sldLayoutIdLst>
  <p:transition spd="slow">
    <p:fade/>
  </p:transition>
  <p:hf hdr="0" ftr="0" dt="0"/>
  <p:txStyles>
    <p:titleStyle>
      <a:lvl1pPr algn="l" defTabSz="457200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400" kern="1200">
          <a:solidFill>
            <a:schemeClr val="bg1"/>
          </a:solidFill>
          <a:latin typeface="Arial"/>
          <a:ea typeface="ＭＳ Ｐゴシック" charset="0"/>
          <a:cs typeface="ＭＳ Ｐゴシック" charset="0"/>
        </a:defRPr>
      </a:lvl1pPr>
      <a:lvl2pPr algn="l" defTabSz="457200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Arial" charset="0"/>
          <a:ea typeface="ＭＳ Ｐゴシック" charset="0"/>
          <a:cs typeface="ＭＳ Ｐゴシック" charset="0"/>
        </a:defRPr>
      </a:lvl2pPr>
      <a:lvl3pPr algn="l" defTabSz="457200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Arial" charset="0"/>
          <a:ea typeface="ＭＳ Ｐゴシック" charset="0"/>
          <a:cs typeface="ＭＳ Ｐゴシック" charset="0"/>
        </a:defRPr>
      </a:lvl3pPr>
      <a:lvl4pPr algn="l" defTabSz="457200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Arial" charset="0"/>
          <a:ea typeface="ＭＳ Ｐゴシック" charset="0"/>
          <a:cs typeface="ＭＳ Ｐゴシック" charset="0"/>
        </a:defRPr>
      </a:lvl4pPr>
      <a:lvl5pPr algn="l" defTabSz="457200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l" defTabSz="457200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Source Sans Pro Semibold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Source Sans Pro Semibold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Source Sans Pro Semibold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Source Sans Pro Semibold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defRPr sz="1600" kern="1200" cap="small" spc="20">
          <a:solidFill>
            <a:schemeClr val="tx1"/>
          </a:solidFill>
          <a:latin typeface="Arial"/>
          <a:ea typeface="ＭＳ Ｐゴシック" charset="0"/>
          <a:cs typeface="ＭＳ Ｐゴシック" charset="0"/>
        </a:defRPr>
      </a:lvl1pPr>
      <a:lvl2pPr marL="288925" indent="-288925" algn="l" defTabSz="457200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kern="1200">
          <a:solidFill>
            <a:srgbClr val="595959"/>
          </a:solidFill>
          <a:latin typeface="Arial"/>
          <a:ea typeface="ＭＳ Ｐゴシック" charset="0"/>
          <a:cs typeface="+mn-cs"/>
        </a:defRPr>
      </a:lvl2pPr>
      <a:lvl3pPr marL="569913" indent="-225425" algn="l" defTabSz="457200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SzPct val="102000"/>
        <a:buFont typeface="Source Sans Pro" panose="020B0503030403020204" pitchFamily="34" charset="0"/>
        <a:buChar char="›"/>
        <a:defRPr kern="1200">
          <a:solidFill>
            <a:srgbClr val="595959"/>
          </a:solidFill>
          <a:latin typeface="Arial"/>
          <a:ea typeface="ＭＳ Ｐゴシック" charset="0"/>
          <a:cs typeface="+mn-cs"/>
        </a:defRPr>
      </a:lvl3pPr>
      <a:lvl4pPr marL="914400" indent="-227013" algn="l" defTabSz="457200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Arial" panose="020B0604020202020204" pitchFamily="34" charset="0"/>
        <a:buChar char="•"/>
        <a:defRPr kern="1200">
          <a:solidFill>
            <a:srgbClr val="595959"/>
          </a:solidFill>
          <a:latin typeface="Arial"/>
          <a:ea typeface="ＭＳ Ｐゴシック" charset="0"/>
          <a:cs typeface="+mn-cs"/>
        </a:defRPr>
      </a:lvl4pPr>
      <a:lvl5pPr marL="1258888" indent="-227013" algn="l" defTabSz="457200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Source Sans Pro" panose="020B0503030403020204" pitchFamily="34" charset="0"/>
        <a:buChar char="–"/>
        <a:defRPr kern="1200">
          <a:solidFill>
            <a:srgbClr val="595959"/>
          </a:solidFill>
          <a:latin typeface="Arial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Placeholder 2">
            <a:extLst>
              <a:ext uri="{FF2B5EF4-FFF2-40B4-BE49-F238E27FC236}">
                <a16:creationId xmlns:a16="http://schemas.microsoft.com/office/drawing/2014/main" id="{983EADF7-014B-4740-8FC6-E6EE9580D088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949325" y="358775"/>
            <a:ext cx="7707313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6905AD-3863-4A4A-942B-C3A51A9751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49325" y="903288"/>
            <a:ext cx="7707313" cy="3763962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91285DAE-BEE4-9F46-83D4-FB51CB2D1B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538" y="4811713"/>
            <a:ext cx="846137" cy="271462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898989"/>
                </a:solidFill>
                <a:latin typeface="Arial" panose="020B0604020202020204" pitchFamily="34" charset="0"/>
              </a:defRPr>
            </a:lvl1pPr>
          </a:lstStyle>
          <a:p>
            <a:fld id="{E68D6675-1F64-884B-AD74-8E9C9193D324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45CE7E5-2413-CD42-A77D-AA71C525C063}"/>
              </a:ext>
            </a:extLst>
          </p:cNvPr>
          <p:cNvSpPr/>
          <p:nvPr/>
        </p:nvSpPr>
        <p:spPr>
          <a:xfrm>
            <a:off x="-11113" y="0"/>
            <a:ext cx="9155113" cy="342900"/>
          </a:xfrm>
          <a:prstGeom prst="rect">
            <a:avLst/>
          </a:prstGeom>
          <a:solidFill>
            <a:schemeClr val="bg2"/>
          </a:solidFill>
          <a:ln>
            <a:solidFill>
              <a:srgbClr val="8C151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8C1515"/>
              </a:solidFill>
              <a:latin typeface="Arial"/>
            </a:endParaRPr>
          </a:p>
        </p:txBody>
      </p:sp>
      <p:pic>
        <p:nvPicPr>
          <p:cNvPr id="5126" name="Picture 10" title="Stanford University">
            <a:extLst>
              <a:ext uri="{FF2B5EF4-FFF2-40B4-BE49-F238E27FC236}">
                <a16:creationId xmlns:a16="http://schemas.microsoft.com/office/drawing/2014/main" id="{F941E994-ECC9-3647-9D0A-21BF75994AF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1525" y="4856163"/>
            <a:ext cx="1546225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92" r:id="rId1"/>
    <p:sldLayoutId id="2147484093" r:id="rId2"/>
    <p:sldLayoutId id="2147484094" r:id="rId3"/>
    <p:sldLayoutId id="2147484095" r:id="rId4"/>
    <p:sldLayoutId id="2147484096" r:id="rId5"/>
    <p:sldLayoutId id="2147484097" r:id="rId6"/>
    <p:sldLayoutId id="2147484098" r:id="rId7"/>
  </p:sldLayoutIdLst>
  <p:transition spd="slow">
    <p:fade/>
  </p:transition>
  <p:hf hdr="0" ftr="0" dt="0"/>
  <p:txStyles>
    <p:titleStyle>
      <a:lvl1pPr algn="l" defTabSz="457200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400" kern="1200">
          <a:solidFill>
            <a:schemeClr val="bg2"/>
          </a:solidFill>
          <a:latin typeface="Arial"/>
          <a:ea typeface="ＭＳ Ｐゴシック" charset="0"/>
          <a:cs typeface="ＭＳ Ｐゴシック" charset="0"/>
        </a:defRPr>
      </a:lvl1pPr>
      <a:lvl2pPr algn="l" defTabSz="457200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Arial" charset="0"/>
          <a:ea typeface="ＭＳ Ｐゴシック" charset="0"/>
          <a:cs typeface="ＭＳ Ｐゴシック" charset="0"/>
        </a:defRPr>
      </a:lvl2pPr>
      <a:lvl3pPr algn="l" defTabSz="457200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Arial" charset="0"/>
          <a:ea typeface="ＭＳ Ｐゴシック" charset="0"/>
          <a:cs typeface="ＭＳ Ｐゴシック" charset="0"/>
        </a:defRPr>
      </a:lvl3pPr>
      <a:lvl4pPr algn="l" defTabSz="457200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Arial" charset="0"/>
          <a:ea typeface="ＭＳ Ｐゴシック" charset="0"/>
          <a:cs typeface="ＭＳ Ｐゴシック" charset="0"/>
        </a:defRPr>
      </a:lvl4pPr>
      <a:lvl5pPr algn="l" defTabSz="457200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l" defTabSz="457200" rtl="0" fontAlgn="base">
        <a:lnSpc>
          <a:spcPct val="85000"/>
        </a:lnSpc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Source Sans Pro Semibold" charset="0"/>
          <a:ea typeface="ＭＳ Ｐゴシック" charset="0"/>
          <a:cs typeface="ＭＳ Ｐゴシック" charset="0"/>
        </a:defRPr>
      </a:lvl6pPr>
      <a:lvl7pPr marL="914400" algn="l" defTabSz="457200" rtl="0" fontAlgn="base">
        <a:lnSpc>
          <a:spcPct val="85000"/>
        </a:lnSpc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Source Sans Pro Semibold" charset="0"/>
          <a:ea typeface="ＭＳ Ｐゴシック" charset="0"/>
          <a:cs typeface="ＭＳ Ｐゴシック" charset="0"/>
        </a:defRPr>
      </a:lvl7pPr>
      <a:lvl8pPr marL="1371600" algn="l" defTabSz="457200" rtl="0" fontAlgn="base">
        <a:lnSpc>
          <a:spcPct val="85000"/>
        </a:lnSpc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Source Sans Pro Semibold" charset="0"/>
          <a:ea typeface="ＭＳ Ｐゴシック" charset="0"/>
          <a:cs typeface="ＭＳ Ｐゴシック" charset="0"/>
        </a:defRPr>
      </a:lvl8pPr>
      <a:lvl9pPr marL="1828800" algn="l" defTabSz="457200" rtl="0" fontAlgn="base">
        <a:lnSpc>
          <a:spcPct val="85000"/>
        </a:lnSpc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Source Sans Pro Semibold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defRPr sz="1600" kern="1200" cap="small" spc="20">
          <a:solidFill>
            <a:schemeClr val="tx1"/>
          </a:solidFill>
          <a:latin typeface="Arial"/>
          <a:ea typeface="ＭＳ Ｐゴシック" charset="0"/>
          <a:cs typeface="ＭＳ Ｐゴシック" charset="0"/>
        </a:defRPr>
      </a:lvl1pPr>
      <a:lvl2pPr marL="288925" indent="-288925" algn="l" defTabSz="457200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kern="1200">
          <a:solidFill>
            <a:srgbClr val="595959"/>
          </a:solidFill>
          <a:latin typeface="Arial"/>
          <a:ea typeface="ＭＳ Ｐゴシック" charset="0"/>
          <a:cs typeface="+mn-cs"/>
        </a:defRPr>
      </a:lvl2pPr>
      <a:lvl3pPr marL="569913" indent="-225425" algn="l" defTabSz="457200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102000"/>
        <a:buFont typeface="Source Sans Pro" panose="020B0503030403020204" pitchFamily="34" charset="0"/>
        <a:buChar char="›"/>
        <a:defRPr kern="1200">
          <a:solidFill>
            <a:srgbClr val="595959"/>
          </a:solidFill>
          <a:latin typeface="Arial"/>
          <a:ea typeface="ＭＳ Ｐゴシック" charset="0"/>
          <a:cs typeface="+mn-cs"/>
        </a:defRPr>
      </a:lvl3pPr>
      <a:lvl4pPr marL="914400" indent="-227013" algn="l" defTabSz="457200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Arial" panose="020B0604020202020204" pitchFamily="34" charset="0"/>
        <a:buChar char="•"/>
        <a:defRPr kern="1200">
          <a:solidFill>
            <a:srgbClr val="595959"/>
          </a:solidFill>
          <a:latin typeface="Arial"/>
          <a:ea typeface="ＭＳ Ｐゴシック" charset="0"/>
          <a:cs typeface="+mn-cs"/>
        </a:defRPr>
      </a:lvl4pPr>
      <a:lvl5pPr marL="1258888" indent="-227013" algn="l" defTabSz="457200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Source Sans Pro" panose="020B0503030403020204" pitchFamily="34" charset="0"/>
        <a:buChar char="–"/>
        <a:defRPr kern="1200">
          <a:solidFill>
            <a:srgbClr val="595959"/>
          </a:solidFill>
          <a:latin typeface="Arial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20.png"/><Relationship Id="rId3" Type="http://schemas.openxmlformats.org/officeDocument/2006/relationships/image" Target="../media/image6.png"/><Relationship Id="rId7" Type="http://schemas.openxmlformats.org/officeDocument/2006/relationships/image" Target="../media/image8.jpeg"/><Relationship Id="rId12" Type="http://schemas.openxmlformats.org/officeDocument/2006/relationships/image" Target="../media/image19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18.png"/><Relationship Id="rId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3" Type="http://schemas.openxmlformats.org/officeDocument/2006/relationships/image" Target="../media/image35.jpeg"/><Relationship Id="rId7" Type="http://schemas.openxmlformats.org/officeDocument/2006/relationships/image" Target="../media/image39.emf"/><Relationship Id="rId12" Type="http://schemas.openxmlformats.org/officeDocument/2006/relationships/image" Target="../media/image44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emf"/><Relationship Id="rId3" Type="http://schemas.openxmlformats.org/officeDocument/2006/relationships/image" Target="../media/image46.emf"/><Relationship Id="rId7" Type="http://schemas.openxmlformats.org/officeDocument/2006/relationships/image" Target="../media/image50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9.emf"/><Relationship Id="rId5" Type="http://schemas.openxmlformats.org/officeDocument/2006/relationships/image" Target="../media/image48.png"/><Relationship Id="rId4" Type="http://schemas.openxmlformats.org/officeDocument/2006/relationships/image" Target="../media/image47.png"/><Relationship Id="rId9" Type="http://schemas.openxmlformats.org/officeDocument/2006/relationships/image" Target="../media/image52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408EDA-CFFB-9F4A-8C5E-6A90AAD9B4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1912131"/>
            <a:ext cx="8229600" cy="618473"/>
          </a:xfrm>
        </p:spPr>
        <p:txBody>
          <a:bodyPr/>
          <a:lstStyle/>
          <a:p>
            <a:r>
              <a:rPr lang="en-US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High Resolution Polar Kerr Effect Studies of CsV</a:t>
            </a:r>
            <a:r>
              <a:rPr lang="en-US" baseline="-25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Sb</a:t>
            </a:r>
            <a:r>
              <a:rPr lang="en-US" baseline="-25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8FEB21-89E9-6A4E-9D5C-6A78A638EAB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473442" y="4468874"/>
            <a:ext cx="6059488" cy="205740"/>
          </a:xfrm>
        </p:spPr>
        <p:txBody>
          <a:bodyPr/>
          <a:lstStyle/>
          <a:p>
            <a:r>
              <a:rPr lang="en-US" dirty="0"/>
              <a:t>Mar, 8, 2023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88FD0678-FE2C-734E-9D88-1418898C81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" y="2608877"/>
            <a:ext cx="8229600" cy="461897"/>
          </a:xfrm>
        </p:spPr>
        <p:txBody>
          <a:bodyPr/>
          <a:lstStyle/>
          <a:p>
            <a:r>
              <a:rPr lang="en-US" dirty="0"/>
              <a:t>David Saykin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543B8CBC-815B-859A-76B5-0A3716A0171C}"/>
              </a:ext>
            </a:extLst>
          </p:cNvPr>
          <p:cNvSpPr txBox="1">
            <a:spLocks/>
          </p:cNvSpPr>
          <p:nvPr/>
        </p:nvSpPr>
        <p:spPr>
          <a:xfrm>
            <a:off x="1547070" y="3927988"/>
            <a:ext cx="6059488" cy="205740"/>
          </a:xfrm>
          <a:prstGeom prst="rect">
            <a:avLst/>
          </a:prstGeom>
        </p:spPr>
        <p:txBody>
          <a:bodyPr vert="horz" wrap="none" lIns="0" tIns="45720" rIns="0" bIns="45720" rtlCol="0" anchor="ctr" anchorCtr="1">
            <a:noAutofit/>
          </a:bodyPr>
          <a:lstStyle>
            <a:lvl1pPr marL="342900" indent="-342900" algn="ctr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kern="1200" cap="none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ＭＳ Ｐゴシック" charset="0"/>
                <a:cs typeface="ＭＳ Ｐゴシック" charset="0"/>
              </a:defRPr>
            </a:lvl1pPr>
            <a:lvl2pPr marL="288925" indent="-288925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None/>
              <a:defRPr kern="1200">
                <a:solidFill>
                  <a:srgbClr val="595959"/>
                </a:solidFill>
                <a:latin typeface="Arial"/>
                <a:ea typeface="ＭＳ Ｐゴシック" charset="0"/>
                <a:cs typeface="+mn-cs"/>
              </a:defRPr>
            </a:lvl2pPr>
            <a:lvl3pPr marL="569913" indent="-225425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2000"/>
              <a:buFont typeface="Source Sans Pro" panose="020B0503030403020204" pitchFamily="34" charset="0"/>
              <a:buNone/>
              <a:defRPr kern="1200">
                <a:solidFill>
                  <a:srgbClr val="595959"/>
                </a:solidFill>
                <a:latin typeface="Arial"/>
                <a:ea typeface="ＭＳ Ｐゴシック" charset="0"/>
                <a:cs typeface="+mn-cs"/>
              </a:defRPr>
            </a:lvl3pPr>
            <a:lvl4pPr marL="914400" indent="-227013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None/>
              <a:defRPr kern="1200">
                <a:solidFill>
                  <a:srgbClr val="595959"/>
                </a:solidFill>
                <a:latin typeface="Arial"/>
                <a:ea typeface="ＭＳ Ｐゴシック" charset="0"/>
                <a:cs typeface="+mn-cs"/>
              </a:defRPr>
            </a:lvl4pPr>
            <a:lvl5pPr marL="1258888" indent="-227013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Source Sans Pro" panose="020B0503030403020204" pitchFamily="34" charset="0"/>
              <a:buNone/>
              <a:defRPr kern="1200">
                <a:solidFill>
                  <a:srgbClr val="595959"/>
                </a:solidFill>
                <a:latin typeface="Arial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i="0" u="none" strike="noStrike" dirty="0">
                <a:solidFill>
                  <a:srgbClr val="2C353B"/>
                </a:solidFill>
                <a:effectLst/>
                <a:latin typeface="Jost"/>
              </a:rPr>
              <a:t>APS March Meeting 2023</a:t>
            </a:r>
          </a:p>
          <a:p>
            <a:r>
              <a:rPr lang="en-US" b="1" i="0" u="none" strike="noStrike" dirty="0">
                <a:solidFill>
                  <a:srgbClr val="2C353B"/>
                </a:solidFill>
                <a:effectLst/>
                <a:latin typeface="Jost"/>
              </a:rPr>
              <a:t>M58:11.  GMAG: Light Matter Interaction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8C9C731-7726-EFD7-1623-99607912CE0F}"/>
              </a:ext>
            </a:extLst>
          </p:cNvPr>
          <p:cNvGrpSpPr>
            <a:grpSpLocks noChangeAspect="1"/>
          </p:cNvGrpSpPr>
          <p:nvPr/>
        </p:nvGrpSpPr>
        <p:grpSpPr>
          <a:xfrm>
            <a:off x="1158248" y="87882"/>
            <a:ext cx="6827504" cy="1173426"/>
            <a:chOff x="-117946" y="438704"/>
            <a:chExt cx="9163940" cy="1574984"/>
          </a:xfrm>
        </p:grpSpPr>
        <p:pic>
          <p:nvPicPr>
            <p:cNvPr id="7" name="Picture 12" descr="Cluster of Excellence - Research">
              <a:extLst>
                <a:ext uri="{FF2B5EF4-FFF2-40B4-BE49-F238E27FC236}">
                  <a16:creationId xmlns:a16="http://schemas.microsoft.com/office/drawing/2014/main" id="{297224CB-24C9-567F-4A59-6312B494D5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75665" y="1271624"/>
              <a:ext cx="1731483" cy="7420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Block S with Tree - Identity Guide">
              <a:extLst>
                <a:ext uri="{FF2B5EF4-FFF2-40B4-BE49-F238E27FC236}">
                  <a16:creationId xmlns:a16="http://schemas.microsoft.com/office/drawing/2014/main" id="{82F95F08-053E-02C8-3251-97A0A191F1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17946" y="444805"/>
              <a:ext cx="1104760" cy="11047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8" descr="University of California, Irvine - Wikipedia">
              <a:extLst>
                <a:ext uri="{FF2B5EF4-FFF2-40B4-BE49-F238E27FC236}">
                  <a16:creationId xmlns:a16="http://schemas.microsoft.com/office/drawing/2014/main" id="{34102C1A-0E9E-0BCB-536A-ACBEA7B736D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6764" y="570326"/>
              <a:ext cx="921702" cy="9217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6" descr="Home | Max Planck Institute for Chemical Physics of Solids">
              <a:extLst>
                <a:ext uri="{FF2B5EF4-FFF2-40B4-BE49-F238E27FC236}">
                  <a16:creationId xmlns:a16="http://schemas.microsoft.com/office/drawing/2014/main" id="{A0048067-3641-A3AE-5B26-11AC80A38A4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86750" y="438704"/>
              <a:ext cx="1114981" cy="10977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8">
              <a:extLst>
                <a:ext uri="{FF2B5EF4-FFF2-40B4-BE49-F238E27FC236}">
                  <a16:creationId xmlns:a16="http://schemas.microsoft.com/office/drawing/2014/main" id="{F86182FC-2090-0F36-406D-68008E5CAE1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82723" y="621857"/>
              <a:ext cx="1415764" cy="5822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12" descr="University of Würzburg - Wikipedia">
              <a:extLst>
                <a:ext uri="{FF2B5EF4-FFF2-40B4-BE49-F238E27FC236}">
                  <a16:creationId xmlns:a16="http://schemas.microsoft.com/office/drawing/2014/main" id="{7C2498DB-1A24-E18B-18A7-0443B451DF8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24292" y="470603"/>
              <a:ext cx="921702" cy="9217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6" descr="Department of Energy | GlobalChange.gov">
              <a:extLst>
                <a:ext uri="{FF2B5EF4-FFF2-40B4-BE49-F238E27FC236}">
                  <a16:creationId xmlns:a16="http://schemas.microsoft.com/office/drawing/2014/main" id="{866E4201-7A0B-01CD-6536-CD49787F927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0220" y="1092240"/>
              <a:ext cx="853003" cy="8530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8" descr="Partners - CIFOR">
              <a:extLst>
                <a:ext uri="{FF2B5EF4-FFF2-40B4-BE49-F238E27FC236}">
                  <a16:creationId xmlns:a16="http://schemas.microsoft.com/office/drawing/2014/main" id="{752155AC-5D16-8136-753A-30333038F9B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97198" y="1290852"/>
              <a:ext cx="1824548" cy="6081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10" descr="German Research Foundation - Wikipedia">
              <a:extLst>
                <a:ext uri="{FF2B5EF4-FFF2-40B4-BE49-F238E27FC236}">
                  <a16:creationId xmlns:a16="http://schemas.microsoft.com/office/drawing/2014/main" id="{79CBAB3D-A86B-D4C8-1908-D56CF4A655B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66704" y="1337811"/>
              <a:ext cx="1415765" cy="530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F66D4460-A0B2-3F5A-D63D-B0E267535A9D}"/>
              </a:ext>
            </a:extLst>
          </p:cNvPr>
          <p:cNvSpPr txBox="1"/>
          <p:nvPr/>
        </p:nvSpPr>
        <p:spPr>
          <a:xfrm>
            <a:off x="-9335" y="4806276"/>
            <a:ext cx="32848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Saykin </a:t>
            </a:r>
            <a:r>
              <a:rPr lang="en-US" i="1" dirty="0">
                <a:solidFill>
                  <a:schemeClr val="bg1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et al.</a:t>
            </a:r>
            <a:r>
              <a:rPr lang="en-US" dirty="0">
                <a:solidFill>
                  <a:schemeClr val="bg1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, </a:t>
            </a:r>
            <a:r>
              <a:rPr lang="en-US" dirty="0" err="1">
                <a:solidFill>
                  <a:schemeClr val="bg1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arXiv</a:t>
            </a:r>
            <a:r>
              <a:rPr lang="en-US" dirty="0">
                <a:solidFill>
                  <a:schemeClr val="bg1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: 2209.10570</a:t>
            </a:r>
          </a:p>
        </p:txBody>
      </p:sp>
    </p:spTree>
    <p:extLst>
      <p:ext uri="{BB962C8B-B14F-4D97-AF65-F5344CB8AC3E}">
        <p14:creationId xmlns:p14="http://schemas.microsoft.com/office/powerpoint/2010/main" val="178595665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DFD99E-B8CA-1AE5-8659-CF6E36F27A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Resistance data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ECEBD52-94BC-6AF7-3D3A-66F483D6C18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8D6675-1F64-884B-AD74-8E9C9193D324}" type="slidenum">
              <a:rPr lang="en-US" altLang="en-US" smtClean="0"/>
              <a:pPr/>
              <a:t>10</a:t>
            </a:fld>
            <a:endParaRPr lang="en-US" alt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B46371A-25D2-CD1E-1B6D-B305D0FC7F30}"/>
              </a:ext>
            </a:extLst>
          </p:cNvPr>
          <p:cNvGrpSpPr>
            <a:grpSpLocks noChangeAspect="1"/>
          </p:cNvGrpSpPr>
          <p:nvPr/>
        </p:nvGrpSpPr>
        <p:grpSpPr>
          <a:xfrm>
            <a:off x="4104867" y="1181215"/>
            <a:ext cx="4877341" cy="3221990"/>
            <a:chOff x="1282390" y="970049"/>
            <a:chExt cx="6317630" cy="417345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D6743BB-BCF2-0A04-2C7D-71A4E68E1D9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43979" y="970049"/>
              <a:ext cx="6056041" cy="4173451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3CFD7A1-F0C2-0B93-F6DF-4B401B3A0477}"/>
                </a:ext>
              </a:extLst>
            </p:cNvPr>
            <p:cNvSpPr txBox="1"/>
            <p:nvPr/>
          </p:nvSpPr>
          <p:spPr>
            <a:xfrm>
              <a:off x="1282390" y="970049"/>
              <a:ext cx="646771" cy="4796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19715C14-A94A-E2E2-2FD5-E42FC94F70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88472"/>
            <a:ext cx="4404124" cy="311473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EDE629B-A2E6-8235-D18A-EE6C4103CAE5}"/>
              </a:ext>
            </a:extLst>
          </p:cNvPr>
          <p:cNvSpPr txBox="1"/>
          <p:nvPr/>
        </p:nvSpPr>
        <p:spPr>
          <a:xfrm>
            <a:off x="5899568" y="240185"/>
            <a:ext cx="32929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Saykin </a:t>
            </a:r>
            <a:r>
              <a:rPr lang="en-US" i="1" dirty="0">
                <a:solidFill>
                  <a:schemeClr val="bg1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et al.</a:t>
            </a:r>
            <a:r>
              <a:rPr lang="en-US" dirty="0">
                <a:solidFill>
                  <a:schemeClr val="bg1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, </a:t>
            </a:r>
            <a:r>
              <a:rPr lang="en-US" dirty="0" err="1">
                <a:solidFill>
                  <a:schemeClr val="bg1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arXiv</a:t>
            </a:r>
            <a:r>
              <a:rPr lang="en-US" dirty="0">
                <a:solidFill>
                  <a:schemeClr val="bg1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: 2209.10570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8A5E904-CFD5-A1F5-DC75-4901160F62A8}"/>
              </a:ext>
            </a:extLst>
          </p:cNvPr>
          <p:cNvSpPr txBox="1"/>
          <p:nvPr/>
        </p:nvSpPr>
        <p:spPr>
          <a:xfrm>
            <a:off x="635267" y="1428373"/>
            <a:ext cx="67999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Sample 1</a:t>
            </a:r>
          </a:p>
        </p:txBody>
      </p:sp>
    </p:spTree>
    <p:extLst>
      <p:ext uri="{BB962C8B-B14F-4D97-AF65-F5344CB8AC3E}">
        <p14:creationId xmlns:p14="http://schemas.microsoft.com/office/powerpoint/2010/main" val="3175357085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DB6220-2438-2AB9-5311-93AF874204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Kerr microscopy (Sample 2)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CD3D738-C9DE-7EAC-166C-A06B12FF8F4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8D6675-1F64-884B-AD74-8E9C9193D324}" type="slidenum">
              <a:rPr lang="en-US" altLang="en-US" smtClean="0"/>
              <a:pPr/>
              <a:t>11</a:t>
            </a:fld>
            <a:endParaRPr lang="en-US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CBA0787-8FA2-E652-9E6E-4CC62996EB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711200"/>
            <a:ext cx="4479368" cy="44323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9E89A1C-2124-4948-03DA-76598D585D30}"/>
              </a:ext>
            </a:extLst>
          </p:cNvPr>
          <p:cNvSpPr txBox="1"/>
          <p:nvPr/>
        </p:nvSpPr>
        <p:spPr>
          <a:xfrm>
            <a:off x="5143500" y="1773188"/>
            <a:ext cx="35433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Finite-q TRSB (antiferromagnetic order) would not be detected by </a:t>
            </a:r>
            <a:r>
              <a:rPr lang="en-US" dirty="0" err="1"/>
              <a:t>Sagnac</a:t>
            </a:r>
            <a:r>
              <a:rPr lang="en-US" dirty="0"/>
              <a:t> interferometer due to </a:t>
            </a:r>
            <a:r>
              <a:rPr lang="en-US" dirty="0" err="1"/>
              <a:t>finitebeam</a:t>
            </a:r>
            <a:r>
              <a:rPr lang="en-US" dirty="0"/>
              <a:t> spot size ~20 um.</a:t>
            </a:r>
          </a:p>
          <a:p>
            <a:endParaRPr lang="en-US" dirty="0"/>
          </a:p>
          <a:p>
            <a:r>
              <a:rPr lang="en-US" dirty="0"/>
              <a:t>We see no spatial dependence of Kerr signal in 2D scan performed with 20 um resolution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2E91A00-DB28-45F7-8B3C-75105226548D}"/>
              </a:ext>
            </a:extLst>
          </p:cNvPr>
          <p:cNvSpPr txBox="1"/>
          <p:nvPr/>
        </p:nvSpPr>
        <p:spPr>
          <a:xfrm>
            <a:off x="5899568" y="240185"/>
            <a:ext cx="32929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Saykin </a:t>
            </a:r>
            <a:r>
              <a:rPr lang="en-US" i="1" dirty="0">
                <a:solidFill>
                  <a:schemeClr val="bg1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et al.</a:t>
            </a:r>
            <a:r>
              <a:rPr lang="en-US" dirty="0">
                <a:solidFill>
                  <a:schemeClr val="bg1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, </a:t>
            </a:r>
            <a:r>
              <a:rPr lang="en-US" dirty="0" err="1">
                <a:solidFill>
                  <a:schemeClr val="bg1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arXiv</a:t>
            </a:r>
            <a:r>
              <a:rPr lang="en-US" dirty="0">
                <a:solidFill>
                  <a:schemeClr val="bg1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: 2209.10570</a:t>
            </a:r>
          </a:p>
        </p:txBody>
      </p:sp>
    </p:spTree>
    <p:extLst>
      <p:ext uri="{BB962C8B-B14F-4D97-AF65-F5344CB8AC3E}">
        <p14:creationId xmlns:p14="http://schemas.microsoft.com/office/powerpoint/2010/main" val="2158000895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1A28EC-E2DB-1131-90AD-C0DC5208C9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84456"/>
            <a:ext cx="4114800" cy="488950"/>
          </a:xfrm>
        </p:spPr>
        <p:txBody>
          <a:bodyPr/>
          <a:lstStyle/>
          <a:p>
            <a:r>
              <a:rPr lang="en-US" dirty="0"/>
              <a:t>Superconductivity in CsV</a:t>
            </a:r>
            <a:r>
              <a:rPr lang="en-US" baseline="-25000" dirty="0"/>
              <a:t>3</a:t>
            </a:r>
            <a:r>
              <a:rPr lang="en-US" dirty="0"/>
              <a:t>Sb</a:t>
            </a:r>
            <a:r>
              <a:rPr lang="en-US" baseline="-25000" dirty="0"/>
              <a:t>5</a:t>
            </a:r>
            <a:r>
              <a:rPr lang="en-US" dirty="0"/>
              <a:t>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27A70EE-AEFF-C140-A9C6-DC02C771012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8D6675-1F64-884B-AD74-8E9C9193D324}" type="slidenum">
              <a:rPr lang="en-US" altLang="en-US" smtClean="0"/>
              <a:pPr/>
              <a:t>12</a:t>
            </a:fld>
            <a:endParaRPr lang="en-US" altLang="en-US"/>
          </a:p>
        </p:txBody>
      </p:sp>
      <p:pic>
        <p:nvPicPr>
          <p:cNvPr id="5" name="Picture 4" descr="Pub_Transport.png">
            <a:extLst>
              <a:ext uri="{FF2B5EF4-FFF2-40B4-BE49-F238E27FC236}">
                <a16:creationId xmlns:a16="http://schemas.microsoft.com/office/drawing/2014/main" id="{BC55C02E-5566-9F6F-59F8-991DCFD615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" t="48248" r="-38" b="-953"/>
          <a:stretch/>
        </p:blipFill>
        <p:spPr>
          <a:xfrm>
            <a:off x="74530" y="1429512"/>
            <a:ext cx="8994939" cy="3071986"/>
          </a:xfrm>
          <a:prstGeom prst="rect">
            <a:avLst/>
          </a:prstGeom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C4D08E5-7270-295C-8DD2-BC10BF7302A3}"/>
              </a:ext>
            </a:extLst>
          </p:cNvPr>
          <p:cNvSpPr txBox="1"/>
          <p:nvPr/>
        </p:nvSpPr>
        <p:spPr>
          <a:xfrm>
            <a:off x="5422853" y="299150"/>
            <a:ext cx="3721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Ortiz </a:t>
            </a:r>
            <a:r>
              <a:rPr lang="en-US" i="1" dirty="0">
                <a:solidFill>
                  <a:schemeClr val="bg1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et al.</a:t>
            </a:r>
            <a:r>
              <a:rPr lang="en-US" dirty="0">
                <a:solidFill>
                  <a:schemeClr val="bg1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, PRL 125, 247002 (2020)</a:t>
            </a:r>
          </a:p>
        </p:txBody>
      </p:sp>
    </p:spTree>
    <p:extLst>
      <p:ext uri="{BB962C8B-B14F-4D97-AF65-F5344CB8AC3E}">
        <p14:creationId xmlns:p14="http://schemas.microsoft.com/office/powerpoint/2010/main" val="4083389153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FBEC34-B9E7-2B44-21D1-60281280A7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Anomalous Hall Effect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D2D0D40-BDDC-72F6-D85D-CBD8B00C2CA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8D6675-1F64-884B-AD74-8E9C9193D324}" type="slidenum">
              <a:rPr lang="en-US" altLang="en-US" smtClean="0"/>
              <a:pPr/>
              <a:t>13</a:t>
            </a:fld>
            <a:endParaRPr lang="en-US" alt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771CA77-7A8F-940A-6AD8-9F86828B1B07}"/>
              </a:ext>
            </a:extLst>
          </p:cNvPr>
          <p:cNvGrpSpPr>
            <a:grpSpLocks noChangeAspect="1"/>
          </p:cNvGrpSpPr>
          <p:nvPr/>
        </p:nvGrpSpPr>
        <p:grpSpPr>
          <a:xfrm>
            <a:off x="108822" y="950375"/>
            <a:ext cx="8577978" cy="3511688"/>
            <a:chOff x="1970312" y="2002544"/>
            <a:chExt cx="5739787" cy="2349778"/>
          </a:xfrm>
        </p:grpSpPr>
        <p:pic>
          <p:nvPicPr>
            <p:cNvPr id="6" name="Content Placeholder 4">
              <a:extLst>
                <a:ext uri="{FF2B5EF4-FFF2-40B4-BE49-F238E27FC236}">
                  <a16:creationId xmlns:a16="http://schemas.microsoft.com/office/drawing/2014/main" id="{F74D659F-FAFC-A7C0-0CA7-71820CA5E3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45857" b="48326"/>
            <a:stretch/>
          </p:blipFill>
          <p:spPr>
            <a:xfrm>
              <a:off x="1970312" y="2002544"/>
              <a:ext cx="3044762" cy="2316894"/>
            </a:xfrm>
            <a:prstGeom prst="rect">
              <a:avLst/>
            </a:prstGeom>
          </p:spPr>
        </p:pic>
        <p:pic>
          <p:nvPicPr>
            <p:cNvPr id="7" name="Content Placeholder 4">
              <a:extLst>
                <a:ext uri="{FF2B5EF4-FFF2-40B4-BE49-F238E27FC236}">
                  <a16:creationId xmlns:a16="http://schemas.microsoft.com/office/drawing/2014/main" id="{2160F1F1-7A83-B5CB-12D7-20ABE3F57B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4128" t="50055" r="140" b="1850"/>
            <a:stretch/>
          </p:blipFill>
          <p:spPr>
            <a:xfrm>
              <a:off x="5056429" y="2127220"/>
              <a:ext cx="2653670" cy="2225102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37D98E9-F011-9FAF-3EF9-86917987523D}"/>
                </a:ext>
              </a:extLst>
            </p:cNvPr>
            <p:cNvSpPr/>
            <p:nvPr/>
          </p:nvSpPr>
          <p:spPr>
            <a:xfrm>
              <a:off x="2021196" y="2127220"/>
              <a:ext cx="233166" cy="2165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ysClr val="windowText" lastClr="000000"/>
                  </a:solidFill>
                </a:ln>
                <a:noFill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FF9F372-A119-D8EA-0114-966537910BAE}"/>
                </a:ext>
              </a:extLst>
            </p:cNvPr>
            <p:cNvSpPr/>
            <p:nvPr/>
          </p:nvSpPr>
          <p:spPr>
            <a:xfrm>
              <a:off x="2021196" y="4102851"/>
              <a:ext cx="233166" cy="2165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ysClr val="windowText" lastClr="000000"/>
                  </a:solidFill>
                </a:ln>
                <a:noFill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1CE012C-F2DC-275E-329D-4C77F629B1E3}"/>
                </a:ext>
              </a:extLst>
            </p:cNvPr>
            <p:cNvSpPr/>
            <p:nvPr/>
          </p:nvSpPr>
          <p:spPr>
            <a:xfrm>
              <a:off x="5075184" y="2127220"/>
              <a:ext cx="301493" cy="2165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ysClr val="windowText" lastClr="000000"/>
                  </a:solidFill>
                </a:ln>
                <a:noFill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46EE965-80A8-B9C9-75A2-2FB61AB44125}"/>
                </a:ext>
              </a:extLst>
            </p:cNvPr>
            <p:cNvSpPr/>
            <p:nvPr/>
          </p:nvSpPr>
          <p:spPr>
            <a:xfrm>
              <a:off x="6204098" y="2127219"/>
              <a:ext cx="918706" cy="737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ysClr val="windowText" lastClr="000000"/>
                  </a:solidFill>
                </a:ln>
                <a:noFill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1AC8811F-F877-F45A-7DE9-AB4D6AB43B20}"/>
              </a:ext>
            </a:extLst>
          </p:cNvPr>
          <p:cNvSpPr txBox="1"/>
          <p:nvPr/>
        </p:nvSpPr>
        <p:spPr>
          <a:xfrm>
            <a:off x="5422853" y="243131"/>
            <a:ext cx="37211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Yu </a:t>
            </a:r>
            <a:r>
              <a:rPr lang="en-US" i="1" dirty="0">
                <a:solidFill>
                  <a:schemeClr val="bg1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et al.</a:t>
            </a:r>
            <a:r>
              <a:rPr lang="en-US" dirty="0">
                <a:solidFill>
                  <a:schemeClr val="bg1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, PRB 104, L041103 (2021)</a:t>
            </a:r>
          </a:p>
        </p:txBody>
      </p:sp>
    </p:spTree>
    <p:extLst>
      <p:ext uri="{BB962C8B-B14F-4D97-AF65-F5344CB8AC3E}">
        <p14:creationId xmlns:p14="http://schemas.microsoft.com/office/powerpoint/2010/main" val="2556628735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9E3CF9-B684-BC13-DB69-02683AAD14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Optical properties of CsV</a:t>
            </a:r>
            <a:r>
              <a:rPr lang="en-US" baseline="-25000" dirty="0"/>
              <a:t>3</a:t>
            </a:r>
            <a:r>
              <a:rPr lang="en-US" dirty="0"/>
              <a:t>Sb</a:t>
            </a:r>
            <a:r>
              <a:rPr lang="en-US" baseline="-25000" dirty="0"/>
              <a:t>5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FE5CA6D-3A3E-96DF-2494-62D32E1E43A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8D6675-1F64-884B-AD74-8E9C9193D324}" type="slidenum">
              <a:rPr lang="en-US" altLang="en-US" smtClean="0"/>
              <a:pPr/>
              <a:t>14</a:t>
            </a:fld>
            <a:endParaRPr lang="en-US" alt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870B7EF-7E92-CDD4-E9B4-157D8979F2EA}"/>
              </a:ext>
            </a:extLst>
          </p:cNvPr>
          <p:cNvGrpSpPr>
            <a:grpSpLocks noChangeAspect="1"/>
          </p:cNvGrpSpPr>
          <p:nvPr/>
        </p:nvGrpSpPr>
        <p:grpSpPr>
          <a:xfrm>
            <a:off x="261600" y="693712"/>
            <a:ext cx="4310400" cy="4145321"/>
            <a:chOff x="4542216" y="915252"/>
            <a:chExt cx="3867238" cy="371913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F9E873F-33E0-E8B1-3BAC-1B4E6D9DCF9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542216" y="915252"/>
              <a:ext cx="3867238" cy="3719131"/>
            </a:xfrm>
            <a:prstGeom prst="rect">
              <a:avLst/>
            </a:prstGeom>
          </p:spPr>
        </p:pic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8247416E-CBDF-F9D5-A322-794D16E4979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33041" y="1410346"/>
              <a:ext cx="0" cy="2776531"/>
            </a:xfrm>
            <a:prstGeom prst="line">
              <a:avLst/>
            </a:prstGeom>
            <a:ln w="15875" cap="flat" cmpd="sng" algn="ctr">
              <a:solidFill>
                <a:schemeClr val="bg2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7F6ED714-6FB0-CB8A-F4E0-43C7A832C772}"/>
              </a:ext>
            </a:extLst>
          </p:cNvPr>
          <p:cNvGrpSpPr>
            <a:grpSpLocks noChangeAspect="1"/>
          </p:cNvGrpSpPr>
          <p:nvPr/>
        </p:nvGrpSpPr>
        <p:grpSpPr>
          <a:xfrm>
            <a:off x="4721355" y="699619"/>
            <a:ext cx="4206235" cy="4133505"/>
            <a:chOff x="44868" y="923842"/>
            <a:chExt cx="3801443" cy="373571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EE0D91A-7EFC-0C97-C1C1-9AD1FFF4DEB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868" y="923842"/>
              <a:ext cx="3801443" cy="3735712"/>
            </a:xfrm>
            <a:prstGeom prst="rect">
              <a:avLst/>
            </a:prstGeom>
          </p:spPr>
        </p:pic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217868C5-F716-5E5F-356A-160605138D11}"/>
                </a:ext>
              </a:extLst>
            </p:cNvPr>
            <p:cNvCxnSpPr/>
            <p:nvPr/>
          </p:nvCxnSpPr>
          <p:spPr>
            <a:xfrm flipV="1">
              <a:off x="2152963" y="1397064"/>
              <a:ext cx="0" cy="2824121"/>
            </a:xfrm>
            <a:prstGeom prst="line">
              <a:avLst/>
            </a:prstGeom>
            <a:ln w="15875" cap="flat" cmpd="sng" algn="ctr">
              <a:solidFill>
                <a:schemeClr val="bg2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3932293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3F02A-26E1-C137-D599-E04FC9026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Reflectivity and linear birefringence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20C3EB3-6935-DF3E-3883-AC371E16D56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8D6675-1F64-884B-AD74-8E9C9193D324}" type="slidenum">
              <a:rPr lang="en-US" altLang="en-US" smtClean="0"/>
              <a:pPr/>
              <a:t>15</a:t>
            </a:fld>
            <a:endParaRPr lang="en-US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81742F2-EDF0-FE86-EE29-A677A633E651}"/>
              </a:ext>
            </a:extLst>
          </p:cNvPr>
          <p:cNvSpPr txBox="1"/>
          <p:nvPr/>
        </p:nvSpPr>
        <p:spPr>
          <a:xfrm>
            <a:off x="4751860" y="4114560"/>
            <a:ext cx="44748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We are able to detect onset of linear birefringence simultaneously with Kerr effect measurements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7BBDA23-E664-D809-B00F-CD3CF2A408DF}"/>
              </a:ext>
            </a:extLst>
          </p:cNvPr>
          <p:cNvSpPr txBox="1"/>
          <p:nvPr/>
        </p:nvSpPr>
        <p:spPr>
          <a:xfrm>
            <a:off x="5899568" y="240185"/>
            <a:ext cx="33866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Saykin </a:t>
            </a:r>
            <a:r>
              <a:rPr lang="en-US" i="1" dirty="0">
                <a:solidFill>
                  <a:schemeClr val="bg1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et al.</a:t>
            </a:r>
            <a:r>
              <a:rPr lang="en-US" dirty="0">
                <a:solidFill>
                  <a:schemeClr val="bg1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, </a:t>
            </a:r>
            <a:r>
              <a:rPr lang="en-US" dirty="0" err="1">
                <a:solidFill>
                  <a:schemeClr val="bg1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arXiv</a:t>
            </a:r>
            <a:r>
              <a:rPr lang="en-US" dirty="0">
                <a:solidFill>
                  <a:schemeClr val="bg1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: 2209.10570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A667520-1467-FDEA-2202-336FFE4A60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4883" y="770446"/>
            <a:ext cx="4846743" cy="396128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059EF388-6DDA-EE41-C955-E72A83F64500}"/>
              </a:ext>
            </a:extLst>
          </p:cNvPr>
          <p:cNvGrpSpPr>
            <a:grpSpLocks noChangeAspect="1"/>
          </p:cNvGrpSpPr>
          <p:nvPr/>
        </p:nvGrpSpPr>
        <p:grpSpPr>
          <a:xfrm>
            <a:off x="5218945" y="797019"/>
            <a:ext cx="3342885" cy="3285083"/>
            <a:chOff x="44868" y="923842"/>
            <a:chExt cx="3801443" cy="3735712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19B0EA9-640B-F9B0-EBBC-D8B5CE34EF5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868" y="923842"/>
              <a:ext cx="3801443" cy="3735712"/>
            </a:xfrm>
            <a:prstGeom prst="rect">
              <a:avLst/>
            </a:prstGeom>
          </p:spPr>
        </p:pic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09F7C803-80BA-53EA-DD8D-2B412729CD71}"/>
                </a:ext>
              </a:extLst>
            </p:cNvPr>
            <p:cNvCxnSpPr/>
            <p:nvPr/>
          </p:nvCxnSpPr>
          <p:spPr>
            <a:xfrm flipV="1">
              <a:off x="2152963" y="1397064"/>
              <a:ext cx="0" cy="2824121"/>
            </a:xfrm>
            <a:prstGeom prst="line">
              <a:avLst/>
            </a:prstGeom>
            <a:ln w="15875" cap="flat" cmpd="sng" algn="ctr">
              <a:solidFill>
                <a:schemeClr val="bg2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0897102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>
            <a:extLst>
              <a:ext uri="{FF2B5EF4-FFF2-40B4-BE49-F238E27FC236}">
                <a16:creationId xmlns:a16="http://schemas.microsoft.com/office/drawing/2014/main" id="{7545D85F-0F5C-7E79-0345-388450F12FE3}"/>
              </a:ext>
            </a:extLst>
          </p:cNvPr>
          <p:cNvGrpSpPr/>
          <p:nvPr/>
        </p:nvGrpSpPr>
        <p:grpSpPr>
          <a:xfrm>
            <a:off x="4155972" y="1601271"/>
            <a:ext cx="4660153" cy="3546679"/>
            <a:chOff x="336923" y="995795"/>
            <a:chExt cx="4660153" cy="3546679"/>
          </a:xfrm>
        </p:grpSpPr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id="{3B179C3B-BF23-7895-4A8A-57FADD5824C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37917" y="1278274"/>
              <a:ext cx="3808233" cy="3264200"/>
            </a:xfrm>
            <a:prstGeom prst="rect">
              <a:avLst/>
            </a:prstGeom>
          </p:spPr>
        </p:pic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F496E0AB-3A26-1BA3-8CC1-16482F7A6BF6}"/>
                </a:ext>
              </a:extLst>
            </p:cNvPr>
            <p:cNvSpPr txBox="1"/>
            <p:nvPr/>
          </p:nvSpPr>
          <p:spPr>
            <a:xfrm>
              <a:off x="336923" y="995795"/>
              <a:ext cx="466015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Times" pitchFamily="2" charset="0"/>
                </a:rPr>
                <a:t>Xu </a:t>
              </a:r>
              <a:r>
                <a:rPr lang="en-US" i="1" dirty="0">
                  <a:latin typeface="Times" pitchFamily="2" charset="0"/>
                </a:rPr>
                <a:t>et al.</a:t>
              </a:r>
              <a:r>
                <a:rPr lang="en-US" dirty="0">
                  <a:latin typeface="Times" pitchFamily="2" charset="0"/>
                </a:rPr>
                <a:t>, </a:t>
              </a:r>
              <a:r>
                <a:rPr lang="en-US" dirty="0" err="1">
                  <a:latin typeface="Times" pitchFamily="2" charset="0"/>
                </a:rPr>
                <a:t>nphys</a:t>
              </a:r>
              <a:r>
                <a:rPr lang="en-US" dirty="0">
                  <a:latin typeface="Times" pitchFamily="2" charset="0"/>
                </a:rPr>
                <a:t> </a:t>
              </a:r>
              <a:r>
                <a:rPr lang="en-US" b="1" i="0" u="none" strike="noStrike" dirty="0">
                  <a:solidFill>
                    <a:srgbClr val="222222"/>
                  </a:solidFill>
                  <a:effectLst/>
                  <a:latin typeface="-apple-system"/>
                </a:rPr>
                <a:t>18</a:t>
              </a:r>
              <a:r>
                <a:rPr lang="en-US" b="0" i="0" u="none" strike="noStrike" dirty="0">
                  <a:solidFill>
                    <a:srgbClr val="222222"/>
                  </a:solidFill>
                  <a:effectLst/>
                  <a:latin typeface="-apple-system"/>
                </a:rPr>
                <a:t>, pages 1470–1475 (2022)</a:t>
              </a:r>
              <a:endParaRPr lang="en-US" dirty="0">
                <a:latin typeface="Times" pitchFamily="2" charset="0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BECFD9A-3B41-A607-19D9-321DD4B03E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Kerr effect measurements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C1261DA-7AF7-208C-AA7C-B3DB240BE0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8D6675-1F64-884B-AD74-8E9C9193D324}" type="slidenum">
              <a:rPr lang="en-US" altLang="en-US" smtClean="0"/>
              <a:pPr/>
              <a:t>16</a:t>
            </a:fld>
            <a:endParaRPr lang="en-US" altLang="en-US"/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A0304ADE-D757-2A7D-8A19-4187ADC93BAA}"/>
              </a:ext>
            </a:extLst>
          </p:cNvPr>
          <p:cNvGrpSpPr/>
          <p:nvPr/>
        </p:nvGrpSpPr>
        <p:grpSpPr>
          <a:xfrm>
            <a:off x="178279" y="800635"/>
            <a:ext cx="3891694" cy="3775074"/>
            <a:chOff x="5035291" y="845967"/>
            <a:chExt cx="3891694" cy="3775074"/>
          </a:xfrm>
        </p:grpSpPr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94306172-A019-1B93-21AA-581FF6ED5EC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35291" y="1172108"/>
              <a:ext cx="3526004" cy="3448933"/>
            </a:xfrm>
            <a:prstGeom prst="rect">
              <a:avLst/>
            </a:prstGeom>
          </p:spPr>
        </p:pic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B635879E-6E43-D59A-FFC0-1A3B4D314C4C}"/>
                </a:ext>
              </a:extLst>
            </p:cNvPr>
            <p:cNvSpPr txBox="1"/>
            <p:nvPr/>
          </p:nvSpPr>
          <p:spPr>
            <a:xfrm>
              <a:off x="5254126" y="845967"/>
              <a:ext cx="367285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Times" pitchFamily="2" charset="0"/>
                </a:rPr>
                <a:t>Wu </a:t>
              </a:r>
              <a:r>
                <a:rPr lang="en-US" i="1" dirty="0">
                  <a:latin typeface="Times" pitchFamily="2" charset="0"/>
                </a:rPr>
                <a:t>et al.</a:t>
              </a:r>
              <a:r>
                <a:rPr lang="en-US" dirty="0">
                  <a:latin typeface="Times" pitchFamily="2" charset="0"/>
                </a:rPr>
                <a:t>, Phys. Rev. B 106, 205109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36DD267C-EAC3-663C-E7FC-52B6874DBFA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9014"/>
          <a:stretch/>
        </p:blipFill>
        <p:spPr>
          <a:xfrm>
            <a:off x="6114494" y="0"/>
            <a:ext cx="3029506" cy="1601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633440"/>
      </p:ext>
    </p:extLst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1D9DA1-B93B-B3B6-DF3C-0C5488BE05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755" y="-81589"/>
            <a:ext cx="7707862" cy="488024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Acknowledgements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1F5A46C-2750-79E8-2A49-D6D6B21395E2}"/>
              </a:ext>
            </a:extLst>
          </p:cNvPr>
          <p:cNvSpPr txBox="1"/>
          <p:nvPr/>
        </p:nvSpPr>
        <p:spPr>
          <a:xfrm>
            <a:off x="0" y="2105499"/>
            <a:ext cx="884628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effectLst/>
                <a:latin typeface="SFRM1000"/>
              </a:rPr>
              <a:t>Work at Stanford University was supported by the U.S. Department of Energy, </a:t>
            </a:r>
          </a:p>
          <a:p>
            <a:r>
              <a:rPr lang="en-US" sz="1600" dirty="0">
                <a:effectLst/>
                <a:latin typeface="SFRM1000"/>
              </a:rPr>
              <a:t>Office of Science, Basic Energy Sciences, Division of Materials Sciences and Engineering, </a:t>
            </a:r>
          </a:p>
          <a:p>
            <a:r>
              <a:rPr lang="en-US" sz="1600" dirty="0">
                <a:effectLst/>
                <a:latin typeface="SFRM1000"/>
              </a:rPr>
              <a:t>under Contract DE-AC02-76SF00515. </a:t>
            </a:r>
          </a:p>
          <a:p>
            <a:r>
              <a:rPr lang="en-US" sz="1600" dirty="0">
                <a:effectLst/>
                <a:latin typeface="SFRM1000"/>
              </a:rPr>
              <a:t>Work at UC Irvine was supported by the Gordon and Betty Moore Foundation through Grant GBMF10276. </a:t>
            </a:r>
          </a:p>
          <a:p>
            <a:r>
              <a:rPr lang="en-US" sz="1600" dirty="0">
                <a:effectLst/>
                <a:latin typeface="SFRM1000"/>
              </a:rPr>
              <a:t>S.D.W. and B.R.O. acknowledge support via the UC Santa Barbara NSF Quantum Foundry funded via the Q-AMASE-</a:t>
            </a:r>
            <a:r>
              <a:rPr lang="en-US" sz="1600" dirty="0" err="1">
                <a:effectLst/>
                <a:latin typeface="SFRM1000"/>
              </a:rPr>
              <a:t>i</a:t>
            </a:r>
            <a:r>
              <a:rPr lang="en-US" sz="1600" dirty="0">
                <a:effectLst/>
                <a:latin typeface="SFRM1000"/>
              </a:rPr>
              <a:t> pro- gram under award DMR-1906325. </a:t>
            </a:r>
          </a:p>
          <a:p>
            <a:r>
              <a:rPr lang="en-US" sz="1600" dirty="0">
                <a:effectLst/>
                <a:latin typeface="SFRM1000"/>
              </a:rPr>
              <a:t>R.T. acknowledges support from the Deutsche </a:t>
            </a:r>
            <a:r>
              <a:rPr lang="en-US" sz="1600" dirty="0" err="1">
                <a:effectLst/>
                <a:latin typeface="SFRM1000"/>
              </a:rPr>
              <a:t>Forschungsgemeinschaft</a:t>
            </a:r>
            <a:r>
              <a:rPr lang="en-US" sz="1600" dirty="0">
                <a:effectLst/>
                <a:latin typeface="SFRM1000"/>
              </a:rPr>
              <a:t> (DFG, German Research Foundation) through QUAST FOR 5249-449872909 (Project P3), through Project-ID 258499086-SFB 1170, and from the </a:t>
            </a:r>
            <a:r>
              <a:rPr lang="en-US" sz="1600" dirty="0" err="1">
                <a:effectLst/>
                <a:latin typeface="SFRM1000"/>
              </a:rPr>
              <a:t>Würzburg-Dresden</a:t>
            </a:r>
            <a:r>
              <a:rPr lang="en-US" sz="1600" dirty="0">
                <a:effectLst/>
                <a:latin typeface="SFRM1000"/>
              </a:rPr>
              <a:t> Cluster of Excellence on Complexity and Topology in Quantum Matter – </a:t>
            </a:r>
          </a:p>
          <a:p>
            <a:r>
              <a:rPr lang="en-US" sz="1600" dirty="0" err="1">
                <a:effectLst/>
                <a:latin typeface="SFRM1000"/>
              </a:rPr>
              <a:t>ct.qmat</a:t>
            </a:r>
            <a:r>
              <a:rPr lang="en-US" sz="1600" dirty="0">
                <a:effectLst/>
                <a:latin typeface="SFRM1000"/>
              </a:rPr>
              <a:t> Project-ID 390858490-EXC 2147. </a:t>
            </a:r>
            <a:endParaRPr lang="en-US" sz="1600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DDCA187-8033-8700-35C0-2E50F9EC7154}"/>
              </a:ext>
            </a:extLst>
          </p:cNvPr>
          <p:cNvGrpSpPr/>
          <p:nvPr/>
        </p:nvGrpSpPr>
        <p:grpSpPr>
          <a:xfrm>
            <a:off x="-117946" y="438704"/>
            <a:ext cx="9163940" cy="1574984"/>
            <a:chOff x="-117946" y="438704"/>
            <a:chExt cx="9163940" cy="1574984"/>
          </a:xfrm>
        </p:grpSpPr>
        <p:pic>
          <p:nvPicPr>
            <p:cNvPr id="3084" name="Picture 12" descr="Cluster of Excellence - Research">
              <a:extLst>
                <a:ext uri="{FF2B5EF4-FFF2-40B4-BE49-F238E27FC236}">
                  <a16:creationId xmlns:a16="http://schemas.microsoft.com/office/drawing/2014/main" id="{F88A4DEC-215E-1E98-F006-8DE7869B9A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75665" y="1271624"/>
              <a:ext cx="1731483" cy="7420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2" descr="Block S with Tree - Identity Guide">
              <a:extLst>
                <a:ext uri="{FF2B5EF4-FFF2-40B4-BE49-F238E27FC236}">
                  <a16:creationId xmlns:a16="http://schemas.microsoft.com/office/drawing/2014/main" id="{8F25B3DD-70B2-E5C5-079A-022A18124E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17946" y="444805"/>
              <a:ext cx="1104760" cy="11047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4" descr="University of California, Irvine - Wikipedia">
              <a:extLst>
                <a:ext uri="{FF2B5EF4-FFF2-40B4-BE49-F238E27FC236}">
                  <a16:creationId xmlns:a16="http://schemas.microsoft.com/office/drawing/2014/main" id="{B838A65D-DDBB-E9BD-C3A0-CACF65A2EA9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696764" y="570326"/>
              <a:ext cx="921702" cy="9217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6" descr="Home | Max Planck Institute for Chemical Physics of Solids">
              <a:extLst>
                <a:ext uri="{FF2B5EF4-FFF2-40B4-BE49-F238E27FC236}">
                  <a16:creationId xmlns:a16="http://schemas.microsoft.com/office/drawing/2014/main" id="{EC530B04-0D77-E2F9-4A7C-45F3F61B83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86750" y="438704"/>
              <a:ext cx="1114981" cy="10977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8">
              <a:extLst>
                <a:ext uri="{FF2B5EF4-FFF2-40B4-BE49-F238E27FC236}">
                  <a16:creationId xmlns:a16="http://schemas.microsoft.com/office/drawing/2014/main" id="{6C955521-79BF-1C14-46B0-C913E8A799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82723" y="621857"/>
              <a:ext cx="1415764" cy="5822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12" descr="University of Würzburg - Wikipedia">
              <a:extLst>
                <a:ext uri="{FF2B5EF4-FFF2-40B4-BE49-F238E27FC236}">
                  <a16:creationId xmlns:a16="http://schemas.microsoft.com/office/drawing/2014/main" id="{41F95317-B108-7AF3-1194-96179BCA108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24292" y="470603"/>
              <a:ext cx="921702" cy="9217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8" name="Picture 6" descr="Department of Energy | GlobalChange.gov">
              <a:extLst>
                <a:ext uri="{FF2B5EF4-FFF2-40B4-BE49-F238E27FC236}">
                  <a16:creationId xmlns:a16="http://schemas.microsoft.com/office/drawing/2014/main" id="{407EF630-8AE4-B0C2-F301-A170E2C6F1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0220" y="1092240"/>
              <a:ext cx="853003" cy="8530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0" name="Picture 8" descr="Partners - CIFOR">
              <a:extLst>
                <a:ext uri="{FF2B5EF4-FFF2-40B4-BE49-F238E27FC236}">
                  <a16:creationId xmlns:a16="http://schemas.microsoft.com/office/drawing/2014/main" id="{DD224626-9936-CE32-2132-4A008D2110A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97198" y="1290852"/>
              <a:ext cx="1824548" cy="6081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2" name="Picture 10" descr="German Research Foundation - Wikipedia">
              <a:extLst>
                <a:ext uri="{FF2B5EF4-FFF2-40B4-BE49-F238E27FC236}">
                  <a16:creationId xmlns:a16="http://schemas.microsoft.com/office/drawing/2014/main" id="{06E1F034-8144-006D-8A80-31A9B9602E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66704" y="1337811"/>
              <a:ext cx="1415765" cy="530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70155049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6">
            <a:extLst>
              <a:ext uri="{FF2B5EF4-FFF2-40B4-BE49-F238E27FC236}">
                <a16:creationId xmlns:a16="http://schemas.microsoft.com/office/drawing/2014/main" id="{3759AD85-E069-7310-A09C-029EB63AF5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9982" y="762086"/>
            <a:ext cx="2022249" cy="1568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9792A5BD-7D9E-014B-248F-F1E857DE14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8776" y="-80210"/>
            <a:ext cx="7707862" cy="488024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Collaboration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F44C371-CB34-78F1-9201-3888800961CB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458542" y="1212380"/>
            <a:ext cx="2250085" cy="1091762"/>
          </a:xfrm>
        </p:spPr>
        <p:txBody>
          <a:bodyPr>
            <a:normAutofit/>
          </a:bodyPr>
          <a:lstStyle/>
          <a:p>
            <a:pPr marL="0" indent="0"/>
            <a:r>
              <a:rPr lang="en-US" sz="1800" u="sng" dirty="0"/>
              <a:t>David Saykin</a:t>
            </a:r>
          </a:p>
          <a:p>
            <a:pPr marL="0" indent="0"/>
            <a:r>
              <a:rPr lang="en-US" sz="1800" dirty="0"/>
              <a:t>Erik </a:t>
            </a:r>
            <a:r>
              <a:rPr lang="en-US" sz="1800" dirty="0" err="1"/>
              <a:t>Kountz</a:t>
            </a:r>
            <a:endParaRPr lang="en-US" sz="1800" dirty="0"/>
          </a:p>
          <a:p>
            <a:pPr marL="0" indent="0"/>
            <a:r>
              <a:rPr lang="en-US" sz="1800" dirty="0" err="1"/>
              <a:t>Aharon</a:t>
            </a:r>
            <a:r>
              <a:rPr lang="en-US" sz="1800" dirty="0"/>
              <a:t> </a:t>
            </a:r>
            <a:r>
              <a:rPr lang="en-US" sz="1800" dirty="0" err="1"/>
              <a:t>Kapitulnik</a:t>
            </a:r>
            <a:endParaRPr lang="en-US" sz="1800" dirty="0"/>
          </a:p>
        </p:txBody>
      </p:sp>
      <p:pic>
        <p:nvPicPr>
          <p:cNvPr id="7" name="Picture 2" descr="Block S with Tree - Identity Guide">
            <a:extLst>
              <a:ext uri="{FF2B5EF4-FFF2-40B4-BE49-F238E27FC236}">
                <a16:creationId xmlns:a16="http://schemas.microsoft.com/office/drawing/2014/main" id="{6ABF397A-AD75-3791-B434-C15937AF25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76" y="3848034"/>
            <a:ext cx="1307295" cy="1307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University of California, Irvine - Wikipedia">
            <a:extLst>
              <a:ext uri="{FF2B5EF4-FFF2-40B4-BE49-F238E27FC236}">
                <a16:creationId xmlns:a16="http://schemas.microsoft.com/office/drawing/2014/main" id="{7B792170-3B7D-F55D-4DFA-79E950EBE2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686" y="3956342"/>
            <a:ext cx="1090677" cy="1090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D01B3FC-4A7B-553D-DC67-D2701D834A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0765" y="693807"/>
            <a:ext cx="1160558" cy="116055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4749ABF-0955-C1F8-9170-37246059356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7133" r="7103"/>
          <a:stretch/>
        </p:blipFill>
        <p:spPr>
          <a:xfrm>
            <a:off x="7540141" y="3315546"/>
            <a:ext cx="1102875" cy="1091762"/>
          </a:xfrm>
          <a:prstGeom prst="rect">
            <a:avLst/>
          </a:prstGeom>
        </p:spPr>
      </p:pic>
      <p:pic>
        <p:nvPicPr>
          <p:cNvPr id="11" name="Picture 6" descr="Home | Max Planck Institute for Chemical Physics of Solids">
            <a:extLst>
              <a:ext uri="{FF2B5EF4-FFF2-40B4-BE49-F238E27FC236}">
                <a16:creationId xmlns:a16="http://schemas.microsoft.com/office/drawing/2014/main" id="{2EC9A0AB-75CB-90A0-D0E0-33C065196B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0349" y="3848034"/>
            <a:ext cx="1319390" cy="1298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A18B1649-8CD7-3959-E75F-4C600579AB21}"/>
              </a:ext>
            </a:extLst>
          </p:cNvPr>
          <p:cNvSpPr txBox="1">
            <a:spLocks/>
          </p:cNvSpPr>
          <p:nvPr/>
        </p:nvSpPr>
        <p:spPr>
          <a:xfrm>
            <a:off x="2686652" y="2490264"/>
            <a:ext cx="2093330" cy="1091762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defRPr kern="1200" spc="20">
                <a:solidFill>
                  <a:schemeClr val="tx1"/>
                </a:solidFill>
                <a:latin typeface="Arial"/>
                <a:ea typeface="ＭＳ Ｐゴシック" charset="0"/>
                <a:cs typeface="ＭＳ Ｐゴシック" charset="0"/>
              </a:defRPr>
            </a:lvl1pPr>
            <a:lvl2pPr marL="288925" indent="-288925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ern="1200">
                <a:solidFill>
                  <a:srgbClr val="595959"/>
                </a:solidFill>
                <a:latin typeface="Arial"/>
                <a:ea typeface="ＭＳ Ｐゴシック" charset="0"/>
                <a:cs typeface="+mn-cs"/>
              </a:defRPr>
            </a:lvl2pPr>
            <a:lvl3pPr marL="569913" indent="-225425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2000"/>
              <a:buFont typeface="Source Sans Pro" panose="020B0503030403020204" pitchFamily="34" charset="0"/>
              <a:buChar char="›"/>
              <a:defRPr kern="1200">
                <a:solidFill>
                  <a:srgbClr val="595959"/>
                </a:solidFill>
                <a:latin typeface="Arial"/>
                <a:ea typeface="ＭＳ Ｐゴシック" charset="0"/>
                <a:cs typeface="+mn-cs"/>
              </a:defRPr>
            </a:lvl3pPr>
            <a:lvl4pPr marL="914400" indent="-227013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Arial"/>
                <a:ea typeface="ＭＳ Ｐゴシック" charset="0"/>
                <a:cs typeface="+mn-cs"/>
              </a:defRPr>
            </a:lvl4pPr>
            <a:lvl5pPr marL="1258888" indent="-227013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Source Sans Pro" panose="020B0503030403020204" pitchFamily="34" charset="0"/>
              <a:buChar char="–"/>
              <a:defRPr kern="1200">
                <a:solidFill>
                  <a:srgbClr val="595959"/>
                </a:solidFill>
                <a:latin typeface="Arial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/>
            <a:r>
              <a:rPr lang="en-US" cap="small" dirty="0"/>
              <a:t>Dong Chen</a:t>
            </a:r>
          </a:p>
          <a:p>
            <a:pPr marL="0" indent="0"/>
            <a:r>
              <a:rPr lang="en-US" cap="small" dirty="0"/>
              <a:t>Chandra </a:t>
            </a:r>
            <a:r>
              <a:rPr lang="en-US" cap="small" dirty="0" err="1"/>
              <a:t>Shenkar</a:t>
            </a:r>
            <a:endParaRPr lang="en-US" cap="small" dirty="0"/>
          </a:p>
          <a:p>
            <a:pPr marL="0" indent="0"/>
            <a:r>
              <a:rPr lang="en-US" cap="small" dirty="0"/>
              <a:t>Claudia </a:t>
            </a:r>
            <a:r>
              <a:rPr lang="en-US" cap="small" dirty="0" err="1"/>
              <a:t>Felser</a:t>
            </a:r>
            <a:endParaRPr lang="en-US" cap="small" dirty="0"/>
          </a:p>
        </p:txBody>
      </p: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5D9E2BF0-9BA1-CAAC-324D-234DC2F92017}"/>
              </a:ext>
            </a:extLst>
          </p:cNvPr>
          <p:cNvSpPr txBox="1">
            <a:spLocks/>
          </p:cNvSpPr>
          <p:nvPr/>
        </p:nvSpPr>
        <p:spPr>
          <a:xfrm>
            <a:off x="6620232" y="1712314"/>
            <a:ext cx="2187019" cy="683740"/>
          </a:xfrm>
          <a:prstGeom prst="rect">
            <a:avLst/>
          </a:prstGeom>
        </p:spPr>
        <p:txBody>
          <a:bodyPr vert="horz" lIns="0" tIns="45720" rIns="0" bIns="45720" rtlCol="0">
            <a:normAutofit lnSpcReduction="10000"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defRPr kern="1200" spc="20">
                <a:solidFill>
                  <a:schemeClr val="tx1"/>
                </a:solidFill>
                <a:latin typeface="Arial"/>
                <a:ea typeface="ＭＳ Ｐゴシック" charset="0"/>
                <a:cs typeface="ＭＳ Ｐゴシック" charset="0"/>
              </a:defRPr>
            </a:lvl1pPr>
            <a:lvl2pPr marL="288925" indent="-288925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ern="1200">
                <a:solidFill>
                  <a:srgbClr val="595959"/>
                </a:solidFill>
                <a:latin typeface="Arial"/>
                <a:ea typeface="ＭＳ Ｐゴシック" charset="0"/>
                <a:cs typeface="+mn-cs"/>
              </a:defRPr>
            </a:lvl2pPr>
            <a:lvl3pPr marL="569913" indent="-225425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2000"/>
              <a:buFont typeface="Source Sans Pro" panose="020B0503030403020204" pitchFamily="34" charset="0"/>
              <a:buChar char="›"/>
              <a:defRPr kern="1200">
                <a:solidFill>
                  <a:srgbClr val="595959"/>
                </a:solidFill>
                <a:latin typeface="Arial"/>
                <a:ea typeface="ＭＳ Ｐゴシック" charset="0"/>
                <a:cs typeface="+mn-cs"/>
              </a:defRPr>
            </a:lvl3pPr>
            <a:lvl4pPr marL="914400" indent="-227013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Arial"/>
                <a:ea typeface="ＭＳ Ｐゴシック" charset="0"/>
                <a:cs typeface="+mn-cs"/>
              </a:defRPr>
            </a:lvl4pPr>
            <a:lvl5pPr marL="1258888" indent="-227013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Source Sans Pro" panose="020B0503030403020204" pitchFamily="34" charset="0"/>
              <a:buChar char="–"/>
              <a:defRPr kern="1200">
                <a:solidFill>
                  <a:srgbClr val="595959"/>
                </a:solidFill>
                <a:latin typeface="Arial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/>
            <a:r>
              <a:rPr lang="en-US" u="sng" cap="small" dirty="0"/>
              <a:t>Camron </a:t>
            </a:r>
            <a:r>
              <a:rPr lang="en-US" u="sng" cap="small" dirty="0" err="1"/>
              <a:t>Farhang</a:t>
            </a:r>
            <a:endParaRPr lang="en-US" u="sng" cap="small" dirty="0"/>
          </a:p>
          <a:p>
            <a:pPr marL="0" indent="0"/>
            <a:r>
              <a:rPr lang="en-US" cap="small" dirty="0"/>
              <a:t>Jing Xia</a:t>
            </a:r>
          </a:p>
        </p:txBody>
      </p:sp>
      <p:pic>
        <p:nvPicPr>
          <p:cNvPr id="14" name="Picture 8">
            <a:extLst>
              <a:ext uri="{FF2B5EF4-FFF2-40B4-BE49-F238E27FC236}">
                <a16:creationId xmlns:a16="http://schemas.microsoft.com/office/drawing/2014/main" id="{99AC9320-F7E1-DB64-3E42-546494D29F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8818" y="4157164"/>
            <a:ext cx="1675314" cy="689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F09D82CB-25C8-20B6-3816-910B90658A4A}"/>
              </a:ext>
            </a:extLst>
          </p:cNvPr>
          <p:cNvSpPr txBox="1">
            <a:spLocks/>
          </p:cNvSpPr>
          <p:nvPr/>
        </p:nvSpPr>
        <p:spPr>
          <a:xfrm>
            <a:off x="7011801" y="2432806"/>
            <a:ext cx="1868784" cy="748547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defRPr kern="1200" spc="20">
                <a:solidFill>
                  <a:schemeClr val="tx1"/>
                </a:solidFill>
                <a:latin typeface="Arial"/>
                <a:ea typeface="ＭＳ Ｐゴシック" charset="0"/>
                <a:cs typeface="ＭＳ Ｐゴシック" charset="0"/>
              </a:defRPr>
            </a:lvl1pPr>
            <a:lvl2pPr marL="288925" indent="-288925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ern="1200">
                <a:solidFill>
                  <a:srgbClr val="595959"/>
                </a:solidFill>
                <a:latin typeface="Arial"/>
                <a:ea typeface="ＭＳ Ｐゴシック" charset="0"/>
                <a:cs typeface="+mn-cs"/>
              </a:defRPr>
            </a:lvl2pPr>
            <a:lvl3pPr marL="569913" indent="-225425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2000"/>
              <a:buFont typeface="Source Sans Pro" panose="020B0503030403020204" pitchFamily="34" charset="0"/>
              <a:buChar char="›"/>
              <a:defRPr kern="1200">
                <a:solidFill>
                  <a:srgbClr val="595959"/>
                </a:solidFill>
                <a:latin typeface="Arial"/>
                <a:ea typeface="ＭＳ Ｐゴシック" charset="0"/>
                <a:cs typeface="+mn-cs"/>
              </a:defRPr>
            </a:lvl3pPr>
            <a:lvl4pPr marL="914400" indent="-227013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Arial"/>
                <a:ea typeface="ＭＳ Ｐゴシック" charset="0"/>
                <a:cs typeface="+mn-cs"/>
              </a:defRPr>
            </a:lvl4pPr>
            <a:lvl5pPr marL="1258888" indent="-227013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Source Sans Pro" panose="020B0503030403020204" pitchFamily="34" charset="0"/>
              <a:buChar char="–"/>
              <a:defRPr kern="1200">
                <a:solidFill>
                  <a:srgbClr val="595959"/>
                </a:solidFill>
                <a:latin typeface="Arial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/>
            <a:r>
              <a:rPr lang="en-US" cap="small" dirty="0"/>
              <a:t>Brenden Ortiz</a:t>
            </a:r>
          </a:p>
          <a:p>
            <a:pPr marL="0" indent="0"/>
            <a:r>
              <a:rPr lang="en-US" cap="small" dirty="0"/>
              <a:t>Stephen Wilson</a:t>
            </a:r>
          </a:p>
        </p:txBody>
      </p:sp>
      <p:pic>
        <p:nvPicPr>
          <p:cNvPr id="16" name="Picture 10">
            <a:extLst>
              <a:ext uri="{FF2B5EF4-FFF2-40B4-BE49-F238E27FC236}">
                <a16:creationId xmlns:a16="http://schemas.microsoft.com/office/drawing/2014/main" id="{7CFF7165-9E21-98BA-2E9B-D9C7368BB4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74" t="29845" r="28289" b="30481"/>
          <a:stretch/>
        </p:blipFill>
        <p:spPr bwMode="auto">
          <a:xfrm>
            <a:off x="401152" y="383751"/>
            <a:ext cx="930165" cy="2040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University of Würzburg - Wikipedia">
            <a:extLst>
              <a:ext uri="{FF2B5EF4-FFF2-40B4-BE49-F238E27FC236}">
                <a16:creationId xmlns:a16="http://schemas.microsoft.com/office/drawing/2014/main" id="{BAF4EF37-288B-0D33-506C-36368570C2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9377" y="3933362"/>
            <a:ext cx="1090677" cy="1090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4" descr="Heusler Compounds - C. Felser">
            <a:extLst>
              <a:ext uri="{FF2B5EF4-FFF2-40B4-BE49-F238E27FC236}">
                <a16:creationId xmlns:a16="http://schemas.microsoft.com/office/drawing/2014/main" id="{1451E10B-CF0B-F698-CB8F-E22D940261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503" y="2403309"/>
            <a:ext cx="2250085" cy="1265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 descr="Wilson Group | Materials Department | UC Santa Barbara">
            <a:extLst>
              <a:ext uri="{FF2B5EF4-FFF2-40B4-BE49-F238E27FC236}">
                <a16:creationId xmlns:a16="http://schemas.microsoft.com/office/drawing/2014/main" id="{76B8C149-F4AE-31D6-9C92-72B8C7D026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3447" y="2384392"/>
            <a:ext cx="1868784" cy="934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BB1E75E5-E8FB-9638-0C6B-C2B921248E08}"/>
              </a:ext>
            </a:extLst>
          </p:cNvPr>
          <p:cNvSpPr txBox="1">
            <a:spLocks/>
          </p:cNvSpPr>
          <p:nvPr/>
        </p:nvSpPr>
        <p:spPr>
          <a:xfrm>
            <a:off x="5645814" y="3448408"/>
            <a:ext cx="1797802" cy="445514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defRPr kern="1200" spc="20">
                <a:solidFill>
                  <a:schemeClr val="tx1"/>
                </a:solidFill>
                <a:latin typeface="Arial"/>
                <a:ea typeface="ＭＳ Ｐゴシック" charset="0"/>
                <a:cs typeface="ＭＳ Ｐゴシック" charset="0"/>
              </a:defRPr>
            </a:lvl1pPr>
            <a:lvl2pPr marL="288925" indent="-288925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ern="1200">
                <a:solidFill>
                  <a:srgbClr val="595959"/>
                </a:solidFill>
                <a:latin typeface="Arial"/>
                <a:ea typeface="ＭＳ Ｐゴシック" charset="0"/>
                <a:cs typeface="+mn-cs"/>
              </a:defRPr>
            </a:lvl2pPr>
            <a:lvl3pPr marL="569913" indent="-225425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2000"/>
              <a:buFont typeface="Source Sans Pro" panose="020B0503030403020204" pitchFamily="34" charset="0"/>
              <a:buChar char="›"/>
              <a:defRPr kern="1200">
                <a:solidFill>
                  <a:srgbClr val="595959"/>
                </a:solidFill>
                <a:latin typeface="Arial"/>
                <a:ea typeface="ＭＳ Ｐゴシック" charset="0"/>
                <a:cs typeface="+mn-cs"/>
              </a:defRPr>
            </a:lvl3pPr>
            <a:lvl4pPr marL="914400" indent="-227013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Arial"/>
                <a:ea typeface="ＭＳ Ｐゴシック" charset="0"/>
                <a:cs typeface="+mn-cs"/>
              </a:defRPr>
            </a:lvl4pPr>
            <a:lvl5pPr marL="1258888" indent="-227013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Source Sans Pro" panose="020B0503030403020204" pitchFamily="34" charset="0"/>
              <a:buChar char="–"/>
              <a:defRPr kern="1200">
                <a:solidFill>
                  <a:srgbClr val="595959"/>
                </a:solidFill>
                <a:latin typeface="Arial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/>
            <a:r>
              <a:rPr lang="en-US" cap="small" dirty="0"/>
              <a:t>Ronny </a:t>
            </a:r>
            <a:r>
              <a:rPr lang="en-US" cap="small" dirty="0" err="1"/>
              <a:t>Thomale</a:t>
            </a:r>
            <a:endParaRPr lang="en-US" cap="small" dirty="0"/>
          </a:p>
        </p:txBody>
      </p:sp>
      <p:pic>
        <p:nvPicPr>
          <p:cNvPr id="21" name="Picture 24">
            <a:extLst>
              <a:ext uri="{FF2B5EF4-FFF2-40B4-BE49-F238E27FC236}">
                <a16:creationId xmlns:a16="http://schemas.microsoft.com/office/drawing/2014/main" id="{209926EB-434B-3A3C-F5AF-6F253927D2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3059" y="394950"/>
            <a:ext cx="1160558" cy="1215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90891210-B155-751F-7AE2-A34CAE3FB074}"/>
              </a:ext>
            </a:extLst>
          </p:cNvPr>
          <p:cNvGrpSpPr/>
          <p:nvPr/>
        </p:nvGrpSpPr>
        <p:grpSpPr>
          <a:xfrm>
            <a:off x="3600095" y="1555378"/>
            <a:ext cx="607859" cy="307777"/>
            <a:chOff x="3600095" y="1555378"/>
            <a:chExt cx="607859" cy="307777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1B7C444C-1E15-D8C3-104A-91C28FE429C1}"/>
                </a:ext>
              </a:extLst>
            </p:cNvPr>
            <p:cNvCxnSpPr/>
            <p:nvPr/>
          </p:nvCxnSpPr>
          <p:spPr>
            <a:xfrm>
              <a:off x="3689315" y="1818429"/>
              <a:ext cx="42942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E4FD610-A392-21A1-F410-7D6893C55CCA}"/>
                </a:ext>
              </a:extLst>
            </p:cNvPr>
            <p:cNvSpPr txBox="1"/>
            <p:nvPr/>
          </p:nvSpPr>
          <p:spPr>
            <a:xfrm>
              <a:off x="3600095" y="1555378"/>
              <a:ext cx="607859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</a:rPr>
                <a:t>1 mm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B84099E-B1BA-4807-9410-01501ED06274}"/>
              </a:ext>
            </a:extLst>
          </p:cNvPr>
          <p:cNvGrpSpPr/>
          <p:nvPr/>
        </p:nvGrpSpPr>
        <p:grpSpPr>
          <a:xfrm>
            <a:off x="8035157" y="4088956"/>
            <a:ext cx="607859" cy="307777"/>
            <a:chOff x="3600095" y="1555378"/>
            <a:chExt cx="607859" cy="307777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6B696B51-F350-0A31-597B-2ED1A86FF0E6}"/>
                </a:ext>
              </a:extLst>
            </p:cNvPr>
            <p:cNvCxnSpPr/>
            <p:nvPr/>
          </p:nvCxnSpPr>
          <p:spPr>
            <a:xfrm>
              <a:off x="3689315" y="1818429"/>
              <a:ext cx="42942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263FC507-ECF4-E304-8173-F937C6EB71ED}"/>
                </a:ext>
              </a:extLst>
            </p:cNvPr>
            <p:cNvSpPr txBox="1"/>
            <p:nvPr/>
          </p:nvSpPr>
          <p:spPr>
            <a:xfrm>
              <a:off x="3600095" y="1555378"/>
              <a:ext cx="607859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</a:rPr>
                <a:t>1 mm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7783461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12" grpId="0"/>
      <p:bldP spid="13" grpId="0"/>
      <p:bldP spid="15" grpId="0"/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C1EFD575-A4C9-E5B8-4DF2-EFA4CDA23A89}"/>
              </a:ext>
            </a:extLst>
          </p:cNvPr>
          <p:cNvSpPr/>
          <p:nvPr/>
        </p:nvSpPr>
        <p:spPr>
          <a:xfrm>
            <a:off x="6605413" y="4864758"/>
            <a:ext cx="2412711" cy="2200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90C2378-13F5-92B0-C9C9-1B47D35A29B6}"/>
              </a:ext>
            </a:extLst>
          </p:cNvPr>
          <p:cNvGrpSpPr>
            <a:grpSpLocks noChangeAspect="1"/>
          </p:cNvGrpSpPr>
          <p:nvPr/>
        </p:nvGrpSpPr>
        <p:grpSpPr>
          <a:xfrm>
            <a:off x="235853" y="2367476"/>
            <a:ext cx="8672294" cy="2819399"/>
            <a:chOff x="1088729" y="3593592"/>
            <a:chExt cx="10041111" cy="3264407"/>
          </a:xfrm>
        </p:grpSpPr>
        <p:pic>
          <p:nvPicPr>
            <p:cNvPr id="9" name="Picture 8" descr="Pub_Transport.png">
              <a:extLst>
                <a:ext uri="{FF2B5EF4-FFF2-40B4-BE49-F238E27FC236}">
                  <a16:creationId xmlns:a16="http://schemas.microsoft.com/office/drawing/2014/main" id="{9AF4F132-5A26-4FBA-880B-325D80A4F9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73" b="51947"/>
            <a:stretch/>
          </p:blipFill>
          <p:spPr>
            <a:xfrm>
              <a:off x="1088729" y="3820768"/>
              <a:ext cx="10041111" cy="3037231"/>
            </a:xfrm>
            <a:prstGeom prst="rect">
              <a:avLst/>
            </a:prstGeom>
            <a:ln>
              <a:noFill/>
            </a:ln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E66BD2F-B834-4681-0C3C-05F99BFB1FA7}"/>
                </a:ext>
              </a:extLst>
            </p:cNvPr>
            <p:cNvSpPr/>
            <p:nvPr/>
          </p:nvSpPr>
          <p:spPr>
            <a:xfrm>
              <a:off x="1088729" y="3681984"/>
              <a:ext cx="191431" cy="28041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C27AC64-0BA2-F4A9-FDC6-B89EBE228B95}"/>
                </a:ext>
              </a:extLst>
            </p:cNvPr>
            <p:cNvSpPr/>
            <p:nvPr/>
          </p:nvSpPr>
          <p:spPr>
            <a:xfrm>
              <a:off x="4545161" y="3680560"/>
              <a:ext cx="191431" cy="28041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4541ED9-489D-84E4-556C-4F3640F610C2}"/>
                </a:ext>
              </a:extLst>
            </p:cNvPr>
            <p:cNvSpPr/>
            <p:nvPr/>
          </p:nvSpPr>
          <p:spPr>
            <a:xfrm>
              <a:off x="7846738" y="3593592"/>
              <a:ext cx="309710" cy="28041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6CD8F1F-2FE0-C39E-1852-0A5932BEA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84456"/>
            <a:ext cx="4114800" cy="488950"/>
          </a:xfrm>
        </p:spPr>
        <p:txBody>
          <a:bodyPr/>
          <a:lstStyle/>
          <a:p>
            <a:r>
              <a:rPr lang="en-US" dirty="0"/>
              <a:t>Properties of CsV</a:t>
            </a:r>
            <a:r>
              <a:rPr lang="en-US" baseline="-25000" dirty="0"/>
              <a:t>3</a:t>
            </a:r>
            <a:r>
              <a:rPr lang="en-US" dirty="0"/>
              <a:t>Sb</a:t>
            </a:r>
            <a:r>
              <a:rPr lang="en-US" baseline="-25000" dirty="0"/>
              <a:t>5</a:t>
            </a:r>
            <a:r>
              <a:rPr lang="en-US" dirty="0"/>
              <a:t>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0124721-C3A9-4C26-24A1-CDFCAEF05A4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8D6675-1F64-884B-AD74-8E9C9193D324}" type="slidenum">
              <a:rPr lang="en-US" altLang="en-US" smtClean="0"/>
              <a:pPr/>
              <a:t>3</a:t>
            </a:fld>
            <a:endParaRPr lang="en-US" alt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467908-1460-F36C-F233-31BF9758510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26372" y="805822"/>
            <a:ext cx="4509595" cy="1288986"/>
          </a:xfrm>
        </p:spPr>
        <p:txBody>
          <a:bodyPr>
            <a:normAutofit fontScale="925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Layered Kagome metal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Superconducts below T</a:t>
            </a:r>
            <a:r>
              <a:rPr lang="en-US" sz="2000" baseline="-250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c</a:t>
            </a:r>
            <a:r>
              <a:rPr lang="en-US" sz="20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= 2.5 K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Charge-density wave at </a:t>
            </a:r>
            <a:r>
              <a:rPr lang="en-US" sz="2000" dirty="0" err="1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</a:t>
            </a:r>
            <a:r>
              <a:rPr lang="en-US" sz="2000" baseline="-25000" dirty="0" err="1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cdw</a:t>
            </a:r>
            <a:r>
              <a:rPr lang="en-US" sz="20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= 94 K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6D98B6A-4C14-BA89-600F-04FE38920C6F}"/>
              </a:ext>
            </a:extLst>
          </p:cNvPr>
          <p:cNvSpPr txBox="1"/>
          <p:nvPr/>
        </p:nvSpPr>
        <p:spPr>
          <a:xfrm>
            <a:off x="5422853" y="299150"/>
            <a:ext cx="3721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Ortiz </a:t>
            </a:r>
            <a:r>
              <a:rPr lang="en-US" i="1" dirty="0">
                <a:solidFill>
                  <a:schemeClr val="bg1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et al.</a:t>
            </a:r>
            <a:r>
              <a:rPr lang="en-US" dirty="0">
                <a:solidFill>
                  <a:schemeClr val="bg1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, PRL 125, 247002 (2020)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FE19887-387C-88CD-7AF1-CCC5A48DE1C8}"/>
              </a:ext>
            </a:extLst>
          </p:cNvPr>
          <p:cNvGrpSpPr/>
          <p:nvPr/>
        </p:nvGrpSpPr>
        <p:grpSpPr>
          <a:xfrm>
            <a:off x="5054137" y="727349"/>
            <a:ext cx="3501697" cy="1625866"/>
            <a:chOff x="5054137" y="727349"/>
            <a:chExt cx="3501697" cy="162586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5AA00CA-4DCA-BC1B-6716-9034B94286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3900" t="4612" r="14283" b="61944"/>
            <a:stretch/>
          </p:blipFill>
          <p:spPr>
            <a:xfrm>
              <a:off x="5054137" y="864688"/>
              <a:ext cx="3283528" cy="1488527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029F62E-7CAC-D28E-2FFA-720439E36FC7}"/>
                </a:ext>
              </a:extLst>
            </p:cNvPr>
            <p:cNvSpPr txBox="1"/>
            <p:nvPr/>
          </p:nvSpPr>
          <p:spPr>
            <a:xfrm>
              <a:off x="7925373" y="727349"/>
              <a:ext cx="4122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1770B9"/>
                  </a:solidFill>
                </a:rPr>
                <a:t>Cs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89F108E-5963-4DF5-04FC-B6AE38E78712}"/>
                </a:ext>
              </a:extLst>
            </p:cNvPr>
            <p:cNvSpPr txBox="1"/>
            <p:nvPr/>
          </p:nvSpPr>
          <p:spPr>
            <a:xfrm>
              <a:off x="8119496" y="1342434"/>
              <a:ext cx="4363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C37B4E"/>
                  </a:solidFill>
                </a:rPr>
                <a:t>Sb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362CBC2-4CEA-83EA-35B8-24B6BCF6506C}"/>
                </a:ext>
              </a:extLst>
            </p:cNvPr>
            <p:cNvSpPr txBox="1"/>
            <p:nvPr/>
          </p:nvSpPr>
          <p:spPr>
            <a:xfrm>
              <a:off x="7131782" y="1608951"/>
              <a:ext cx="3032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D5220C"/>
                  </a:solidFill>
                </a:rPr>
                <a:t>V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057903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820CDA36-1683-976C-4DD0-A47136498E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8633" y="659420"/>
            <a:ext cx="4572056" cy="4450828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46F183C4-0AA7-B566-3EA9-DA94C521C3B2}"/>
              </a:ext>
            </a:extLst>
          </p:cNvPr>
          <p:cNvGrpSpPr/>
          <p:nvPr/>
        </p:nvGrpSpPr>
        <p:grpSpPr>
          <a:xfrm>
            <a:off x="421889" y="899089"/>
            <a:ext cx="3414783" cy="3939944"/>
            <a:chOff x="1568221" y="541361"/>
            <a:chExt cx="3414783" cy="393994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CCFDA6F-5AAC-2914-4B7A-86735288F7C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68221" y="541361"/>
              <a:ext cx="2732400" cy="3939944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2A6945E-520F-0FF1-BE63-91F921BA0E7B}"/>
                </a:ext>
              </a:extLst>
            </p:cNvPr>
            <p:cNvSpPr txBox="1"/>
            <p:nvPr/>
          </p:nvSpPr>
          <p:spPr>
            <a:xfrm>
              <a:off x="4143032" y="615313"/>
              <a:ext cx="8399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SoD</a:t>
              </a: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3BD1CA7-0382-4195-1B13-9EF6A81F4227}"/>
                </a:ext>
              </a:extLst>
            </p:cNvPr>
            <p:cNvSpPr txBox="1"/>
            <p:nvPr/>
          </p:nvSpPr>
          <p:spPr>
            <a:xfrm>
              <a:off x="4143032" y="1379518"/>
              <a:ext cx="8399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TrH</a:t>
              </a: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B495ECB-CAD7-0A6C-145D-F7DF41AF85F1}"/>
                </a:ext>
              </a:extLst>
            </p:cNvPr>
            <p:cNvSpPr txBox="1"/>
            <p:nvPr/>
          </p:nvSpPr>
          <p:spPr>
            <a:xfrm>
              <a:off x="4143032" y="2164214"/>
              <a:ext cx="8399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TrH</a:t>
              </a: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08BE907-8901-35E7-3841-01670508C5B3}"/>
                </a:ext>
              </a:extLst>
            </p:cNvPr>
            <p:cNvSpPr txBox="1"/>
            <p:nvPr/>
          </p:nvSpPr>
          <p:spPr>
            <a:xfrm>
              <a:off x="4143032" y="2887729"/>
              <a:ext cx="8399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TrH</a:t>
              </a: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ED515B5-D199-E433-44C6-522E851195E5}"/>
                </a:ext>
              </a:extLst>
            </p:cNvPr>
            <p:cNvSpPr txBox="1"/>
            <p:nvPr/>
          </p:nvSpPr>
          <p:spPr>
            <a:xfrm>
              <a:off x="4143032" y="3507959"/>
              <a:ext cx="8399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SoD</a:t>
              </a: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EEDB071-809B-2C20-2325-9DB1B1B2E504}"/>
              </a:ext>
            </a:extLst>
          </p:cNvPr>
          <p:cNvGrpSpPr/>
          <p:nvPr/>
        </p:nvGrpSpPr>
        <p:grpSpPr>
          <a:xfrm>
            <a:off x="109976" y="2736771"/>
            <a:ext cx="4476650" cy="2095911"/>
            <a:chOff x="-1585822" y="2778336"/>
            <a:chExt cx="4476650" cy="2095911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0379BAF-0DE5-26C5-AE6C-2E1DAD2A7C63}"/>
                </a:ext>
              </a:extLst>
            </p:cNvPr>
            <p:cNvSpPr txBox="1"/>
            <p:nvPr/>
          </p:nvSpPr>
          <p:spPr>
            <a:xfrm>
              <a:off x="-1585822" y="2778336"/>
              <a:ext cx="4476650" cy="2095911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5C1D1FAB-C851-994C-6BDB-9E6383B9413C}"/>
                </a:ext>
              </a:extLst>
            </p:cNvPr>
            <p:cNvGrpSpPr/>
            <p:nvPr/>
          </p:nvGrpSpPr>
          <p:grpSpPr>
            <a:xfrm>
              <a:off x="-1505654" y="2817074"/>
              <a:ext cx="4172962" cy="1932504"/>
              <a:chOff x="-1505654" y="2817074"/>
              <a:chExt cx="4172962" cy="1932504"/>
            </a:xfrm>
            <a:solidFill>
              <a:schemeClr val="bg1"/>
            </a:solidFill>
          </p:grpSpPr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48FE6E20-FC29-C7D6-1C72-769B9B0D97E0}"/>
                  </a:ext>
                </a:extLst>
              </p:cNvPr>
              <p:cNvGrpSpPr/>
              <p:nvPr/>
            </p:nvGrpSpPr>
            <p:grpSpPr>
              <a:xfrm>
                <a:off x="-1505654" y="2817074"/>
                <a:ext cx="4172962" cy="1932504"/>
                <a:chOff x="-1505654" y="2834660"/>
                <a:chExt cx="4172962" cy="1932504"/>
              </a:xfrm>
              <a:grpFill/>
            </p:grpSpPr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82CC83B2-6C8A-E065-0607-463087CD7DB7}"/>
                    </a:ext>
                  </a:extLst>
                </p:cNvPr>
                <p:cNvSpPr txBox="1"/>
                <p:nvPr/>
              </p:nvSpPr>
              <p:spPr>
                <a:xfrm>
                  <a:off x="-1505654" y="2834660"/>
                  <a:ext cx="4055096" cy="646331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n-US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F27.8 </a:t>
                  </a:r>
                  <a:r>
                    <a:rPr lang="en-US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Mallayya</a:t>
                  </a:r>
                  <a:r>
                    <a:rPr lang="en-US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et al, </a:t>
                  </a:r>
                </a:p>
                <a:p>
                  <a:pPr algn="r"/>
                  <a:r>
                    <a:rPr lang="en-US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arXiv</a:t>
                  </a:r>
                  <a:r>
                    <a:rPr lang="en-US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: 2211.16602</a:t>
                  </a:r>
                </a:p>
              </p:txBody>
            </p:sp>
            <p:pic>
              <p:nvPicPr>
                <p:cNvPr id="7" name="Picture 6">
                  <a:extLst>
                    <a:ext uri="{FF2B5EF4-FFF2-40B4-BE49-F238E27FC236}">
                      <a16:creationId xmlns:a16="http://schemas.microsoft.com/office/drawing/2014/main" id="{5399E8D0-EB2C-86BE-B4BF-4C5BF373B84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/>
                <a:srcRect l="1953" b="1848"/>
                <a:stretch/>
              </p:blipFill>
              <p:spPr>
                <a:xfrm>
                  <a:off x="-1387788" y="3414027"/>
                  <a:ext cx="4055096" cy="1353137"/>
                </a:xfrm>
                <a:prstGeom prst="rect">
                  <a:avLst/>
                </a:prstGeom>
                <a:grpFill/>
              </p:spPr>
            </p:pic>
          </p:grpSp>
          <p:pic>
            <p:nvPicPr>
              <p:cNvPr id="1026" name="Picture 2" descr="Event - Community Hub">
                <a:extLst>
                  <a:ext uri="{FF2B5EF4-FFF2-40B4-BE49-F238E27FC236}">
                    <a16:creationId xmlns:a16="http://schemas.microsoft.com/office/drawing/2014/main" id="{29184563-ED28-C308-86A3-0285A472B3E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391774" y="2928881"/>
                <a:ext cx="852868" cy="437835"/>
              </a:xfrm>
              <a:prstGeom prst="rect">
                <a:avLst/>
              </a:prstGeom>
              <a:grpFill/>
            </p:spPr>
          </p:pic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65F9363-EEDB-0F78-BC03-650B6523E4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CDW structure in CsV</a:t>
            </a:r>
            <a:r>
              <a:rPr lang="en-US" baseline="-25000" dirty="0"/>
              <a:t>3</a:t>
            </a:r>
            <a:r>
              <a:rPr lang="en-US" dirty="0"/>
              <a:t>Sb</a:t>
            </a:r>
            <a:r>
              <a:rPr lang="en-US" baseline="-25000" dirty="0"/>
              <a:t>5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728DFE-1270-F473-84CC-8D07330798E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8D6675-1F64-884B-AD74-8E9C9193D324}" type="slidenum">
              <a:rPr lang="en-US" altLang="en-US" smtClean="0"/>
              <a:pPr/>
              <a:t>4</a:t>
            </a:fld>
            <a:endParaRPr lang="en-US" alt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44726C7-CA65-05D6-D656-308AABBB6B5B}"/>
              </a:ext>
            </a:extLst>
          </p:cNvPr>
          <p:cNvSpPr txBox="1"/>
          <p:nvPr/>
        </p:nvSpPr>
        <p:spPr>
          <a:xfrm>
            <a:off x="5422853" y="299150"/>
            <a:ext cx="3623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Ortiz </a:t>
            </a:r>
            <a:r>
              <a:rPr lang="en-US" i="1" dirty="0">
                <a:solidFill>
                  <a:schemeClr val="bg1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et al.</a:t>
            </a:r>
            <a:r>
              <a:rPr lang="en-US" dirty="0">
                <a:solidFill>
                  <a:schemeClr val="bg1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, PRX 11, 041030 (2021)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2DF9402-0BCB-A9F7-C8F3-8B2E0EA023A3}"/>
              </a:ext>
            </a:extLst>
          </p:cNvPr>
          <p:cNvGrpSpPr/>
          <p:nvPr/>
        </p:nvGrpSpPr>
        <p:grpSpPr>
          <a:xfrm>
            <a:off x="7067425" y="3788402"/>
            <a:ext cx="149733" cy="45153"/>
            <a:chOff x="7067425" y="3788402"/>
            <a:chExt cx="149733" cy="45153"/>
          </a:xfrm>
        </p:grpSpPr>
        <p:sp>
          <p:nvSpPr>
            <p:cNvPr id="25" name="Right Arrow 24">
              <a:extLst>
                <a:ext uri="{FF2B5EF4-FFF2-40B4-BE49-F238E27FC236}">
                  <a16:creationId xmlns:a16="http://schemas.microsoft.com/office/drawing/2014/main" id="{D3038C92-28CF-BBD4-B9B8-29A3501D405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067425" y="3788402"/>
              <a:ext cx="64008" cy="45153"/>
            </a:xfrm>
            <a:prstGeom prst="rightArrow">
              <a:avLst/>
            </a:prstGeom>
            <a:solidFill>
              <a:srgbClr val="D5220C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ight Arrow 25">
              <a:extLst>
                <a:ext uri="{FF2B5EF4-FFF2-40B4-BE49-F238E27FC236}">
                  <a16:creationId xmlns:a16="http://schemas.microsoft.com/office/drawing/2014/main" id="{A1B40879-9FE4-9E9B-30AC-8525777CFF58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7153150" y="3788402"/>
              <a:ext cx="64008" cy="45153"/>
            </a:xfrm>
            <a:prstGeom prst="rightArrow">
              <a:avLst/>
            </a:prstGeom>
            <a:solidFill>
              <a:srgbClr val="D5220C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885E5DD0-6E4C-B451-2732-E670F9EF804E}"/>
              </a:ext>
            </a:extLst>
          </p:cNvPr>
          <p:cNvGrpSpPr/>
          <p:nvPr/>
        </p:nvGrpSpPr>
        <p:grpSpPr>
          <a:xfrm rot="3600000">
            <a:off x="6909036" y="3705926"/>
            <a:ext cx="149733" cy="45153"/>
            <a:chOff x="7067425" y="3788402"/>
            <a:chExt cx="149733" cy="45153"/>
          </a:xfrm>
        </p:grpSpPr>
        <p:sp>
          <p:nvSpPr>
            <p:cNvPr id="30" name="Right Arrow 29">
              <a:extLst>
                <a:ext uri="{FF2B5EF4-FFF2-40B4-BE49-F238E27FC236}">
                  <a16:creationId xmlns:a16="http://schemas.microsoft.com/office/drawing/2014/main" id="{1F24E550-6381-1104-E548-F156A82D6EC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067425" y="3788402"/>
              <a:ext cx="64008" cy="45153"/>
            </a:xfrm>
            <a:prstGeom prst="rightArrow">
              <a:avLst/>
            </a:prstGeom>
            <a:solidFill>
              <a:srgbClr val="D5220C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ight Arrow 30">
              <a:extLst>
                <a:ext uri="{FF2B5EF4-FFF2-40B4-BE49-F238E27FC236}">
                  <a16:creationId xmlns:a16="http://schemas.microsoft.com/office/drawing/2014/main" id="{DF60FE46-EEDF-63E2-EC84-43ECAF840143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7153150" y="3788402"/>
              <a:ext cx="64008" cy="45153"/>
            </a:xfrm>
            <a:prstGeom prst="rightArrow">
              <a:avLst/>
            </a:prstGeom>
            <a:solidFill>
              <a:srgbClr val="D5220C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D5ABBF9C-924C-966A-95EE-B7B00CE57DF5}"/>
              </a:ext>
            </a:extLst>
          </p:cNvPr>
          <p:cNvGrpSpPr/>
          <p:nvPr/>
        </p:nvGrpSpPr>
        <p:grpSpPr>
          <a:xfrm rot="3600000">
            <a:off x="7223865" y="3518515"/>
            <a:ext cx="149733" cy="45153"/>
            <a:chOff x="7067425" y="3788402"/>
            <a:chExt cx="149733" cy="45153"/>
          </a:xfrm>
        </p:grpSpPr>
        <p:sp>
          <p:nvSpPr>
            <p:cNvPr id="33" name="Right Arrow 32">
              <a:extLst>
                <a:ext uri="{FF2B5EF4-FFF2-40B4-BE49-F238E27FC236}">
                  <a16:creationId xmlns:a16="http://schemas.microsoft.com/office/drawing/2014/main" id="{693EA7B6-23F4-70FA-D1C0-B6CAD51CD1A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067425" y="3788402"/>
              <a:ext cx="64008" cy="45153"/>
            </a:xfrm>
            <a:prstGeom prst="rightArrow">
              <a:avLst/>
            </a:prstGeom>
            <a:solidFill>
              <a:srgbClr val="D5220C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ight Arrow 33">
              <a:extLst>
                <a:ext uri="{FF2B5EF4-FFF2-40B4-BE49-F238E27FC236}">
                  <a16:creationId xmlns:a16="http://schemas.microsoft.com/office/drawing/2014/main" id="{CF349D52-52EA-B57B-EA77-7A9764D12C79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7153150" y="3788402"/>
              <a:ext cx="64008" cy="45153"/>
            </a:xfrm>
            <a:prstGeom prst="rightArrow">
              <a:avLst/>
            </a:prstGeom>
            <a:solidFill>
              <a:srgbClr val="D5220C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FDE78A9D-086F-0201-EF15-B593572A8743}"/>
              </a:ext>
            </a:extLst>
          </p:cNvPr>
          <p:cNvGrpSpPr/>
          <p:nvPr/>
        </p:nvGrpSpPr>
        <p:grpSpPr>
          <a:xfrm rot="18000000">
            <a:off x="6909238" y="3513778"/>
            <a:ext cx="149733" cy="45153"/>
            <a:chOff x="7067425" y="3788402"/>
            <a:chExt cx="149733" cy="45153"/>
          </a:xfrm>
        </p:grpSpPr>
        <p:sp>
          <p:nvSpPr>
            <p:cNvPr id="36" name="Right Arrow 35">
              <a:extLst>
                <a:ext uri="{FF2B5EF4-FFF2-40B4-BE49-F238E27FC236}">
                  <a16:creationId xmlns:a16="http://schemas.microsoft.com/office/drawing/2014/main" id="{E724D862-685E-6E61-4223-5BFAD9101DC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067425" y="3788402"/>
              <a:ext cx="64008" cy="45153"/>
            </a:xfrm>
            <a:prstGeom prst="rightArrow">
              <a:avLst/>
            </a:prstGeom>
            <a:solidFill>
              <a:srgbClr val="D5220C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ight Arrow 36">
              <a:extLst>
                <a:ext uri="{FF2B5EF4-FFF2-40B4-BE49-F238E27FC236}">
                  <a16:creationId xmlns:a16="http://schemas.microsoft.com/office/drawing/2014/main" id="{D90FD067-016D-9B64-C079-E9A048371AE5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7153150" y="3788402"/>
              <a:ext cx="64008" cy="45153"/>
            </a:xfrm>
            <a:prstGeom prst="rightArrow">
              <a:avLst/>
            </a:prstGeom>
            <a:solidFill>
              <a:srgbClr val="D5220C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107F324E-CE88-D9A6-B569-6F1EF43C5DB6}"/>
              </a:ext>
            </a:extLst>
          </p:cNvPr>
          <p:cNvGrpSpPr/>
          <p:nvPr/>
        </p:nvGrpSpPr>
        <p:grpSpPr>
          <a:xfrm rot="18000000">
            <a:off x="7226785" y="3690828"/>
            <a:ext cx="149733" cy="45153"/>
            <a:chOff x="7067425" y="3788402"/>
            <a:chExt cx="149733" cy="45153"/>
          </a:xfrm>
        </p:grpSpPr>
        <p:sp>
          <p:nvSpPr>
            <p:cNvPr id="39" name="Right Arrow 38">
              <a:extLst>
                <a:ext uri="{FF2B5EF4-FFF2-40B4-BE49-F238E27FC236}">
                  <a16:creationId xmlns:a16="http://schemas.microsoft.com/office/drawing/2014/main" id="{10522735-AE02-1572-1B9C-0B6E46B87C5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067425" y="3788402"/>
              <a:ext cx="64008" cy="45153"/>
            </a:xfrm>
            <a:prstGeom prst="rightArrow">
              <a:avLst/>
            </a:prstGeom>
            <a:solidFill>
              <a:srgbClr val="D5220C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ight Arrow 39">
              <a:extLst>
                <a:ext uri="{FF2B5EF4-FFF2-40B4-BE49-F238E27FC236}">
                  <a16:creationId xmlns:a16="http://schemas.microsoft.com/office/drawing/2014/main" id="{D4C4FAE0-323A-6786-135F-343CBA919433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7153150" y="3788402"/>
              <a:ext cx="64008" cy="45153"/>
            </a:xfrm>
            <a:prstGeom prst="rightArrow">
              <a:avLst/>
            </a:prstGeom>
            <a:solidFill>
              <a:srgbClr val="D5220C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0CCF702A-4AB7-E18D-EA43-0D886393A1BD}"/>
              </a:ext>
            </a:extLst>
          </p:cNvPr>
          <p:cNvGrpSpPr/>
          <p:nvPr/>
        </p:nvGrpSpPr>
        <p:grpSpPr>
          <a:xfrm flipV="1">
            <a:off x="7067336" y="4162249"/>
            <a:ext cx="149733" cy="45153"/>
            <a:chOff x="7067425" y="3788402"/>
            <a:chExt cx="149733" cy="45153"/>
          </a:xfrm>
        </p:grpSpPr>
        <p:sp>
          <p:nvSpPr>
            <p:cNvPr id="45" name="Right Arrow 44">
              <a:extLst>
                <a:ext uri="{FF2B5EF4-FFF2-40B4-BE49-F238E27FC236}">
                  <a16:creationId xmlns:a16="http://schemas.microsoft.com/office/drawing/2014/main" id="{A9603CA7-445F-BEDA-E1DF-3C3E9051699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067425" y="3788402"/>
              <a:ext cx="64008" cy="45153"/>
            </a:xfrm>
            <a:prstGeom prst="rightArrow">
              <a:avLst/>
            </a:prstGeom>
            <a:solidFill>
              <a:srgbClr val="D5220C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ight Arrow 45">
              <a:extLst>
                <a:ext uri="{FF2B5EF4-FFF2-40B4-BE49-F238E27FC236}">
                  <a16:creationId xmlns:a16="http://schemas.microsoft.com/office/drawing/2014/main" id="{6BF58C04-FE91-073A-C3C3-D7C72A60B097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7153150" y="3788402"/>
              <a:ext cx="64008" cy="45153"/>
            </a:xfrm>
            <a:prstGeom prst="rightArrow">
              <a:avLst/>
            </a:prstGeom>
            <a:solidFill>
              <a:srgbClr val="D5220C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57936EAD-A01E-E6C7-C076-36A94D25A052}"/>
              </a:ext>
            </a:extLst>
          </p:cNvPr>
          <p:cNvGrpSpPr/>
          <p:nvPr/>
        </p:nvGrpSpPr>
        <p:grpSpPr>
          <a:xfrm rot="18000000" flipV="1">
            <a:off x="7008653" y="4071633"/>
            <a:ext cx="149733" cy="45153"/>
            <a:chOff x="7067425" y="3788402"/>
            <a:chExt cx="149733" cy="45153"/>
          </a:xfrm>
        </p:grpSpPr>
        <p:sp>
          <p:nvSpPr>
            <p:cNvPr id="48" name="Right Arrow 47">
              <a:extLst>
                <a:ext uri="{FF2B5EF4-FFF2-40B4-BE49-F238E27FC236}">
                  <a16:creationId xmlns:a16="http://schemas.microsoft.com/office/drawing/2014/main" id="{F0B90307-28AA-E0AF-33CE-263A95D430A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067425" y="3788402"/>
              <a:ext cx="64008" cy="45153"/>
            </a:xfrm>
            <a:prstGeom prst="rightArrow">
              <a:avLst/>
            </a:prstGeom>
            <a:solidFill>
              <a:srgbClr val="D5220C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ight Arrow 48">
              <a:extLst>
                <a:ext uri="{FF2B5EF4-FFF2-40B4-BE49-F238E27FC236}">
                  <a16:creationId xmlns:a16="http://schemas.microsoft.com/office/drawing/2014/main" id="{75FC327D-6174-2631-374F-9B29910D34C8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7153150" y="3788402"/>
              <a:ext cx="64008" cy="45153"/>
            </a:xfrm>
            <a:prstGeom prst="rightArrow">
              <a:avLst/>
            </a:prstGeom>
            <a:solidFill>
              <a:srgbClr val="D5220C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93A60D23-38C8-C9C7-1999-BC2AA2A59C7E}"/>
              </a:ext>
            </a:extLst>
          </p:cNvPr>
          <p:cNvGrpSpPr/>
          <p:nvPr/>
        </p:nvGrpSpPr>
        <p:grpSpPr>
          <a:xfrm rot="3600000" flipV="1">
            <a:off x="7121038" y="4067501"/>
            <a:ext cx="149733" cy="45153"/>
            <a:chOff x="7067425" y="3788402"/>
            <a:chExt cx="149733" cy="45153"/>
          </a:xfrm>
        </p:grpSpPr>
        <p:sp>
          <p:nvSpPr>
            <p:cNvPr id="51" name="Right Arrow 50">
              <a:extLst>
                <a:ext uri="{FF2B5EF4-FFF2-40B4-BE49-F238E27FC236}">
                  <a16:creationId xmlns:a16="http://schemas.microsoft.com/office/drawing/2014/main" id="{606B4ADA-4A5E-1C35-729A-604692D9EB1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067425" y="3788402"/>
              <a:ext cx="64008" cy="45153"/>
            </a:xfrm>
            <a:prstGeom prst="rightArrow">
              <a:avLst/>
            </a:prstGeom>
            <a:solidFill>
              <a:srgbClr val="D5220C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ight Arrow 51">
              <a:extLst>
                <a:ext uri="{FF2B5EF4-FFF2-40B4-BE49-F238E27FC236}">
                  <a16:creationId xmlns:a16="http://schemas.microsoft.com/office/drawing/2014/main" id="{CCA2290F-3BC7-9F1A-103C-13AE1B72E190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7153150" y="3788402"/>
              <a:ext cx="64008" cy="45153"/>
            </a:xfrm>
            <a:prstGeom prst="rightArrow">
              <a:avLst/>
            </a:prstGeom>
            <a:solidFill>
              <a:srgbClr val="D5220C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CF7BB89F-927F-757C-BAEF-B1387A2C52AA}"/>
              </a:ext>
            </a:extLst>
          </p:cNvPr>
          <p:cNvGrpSpPr/>
          <p:nvPr/>
        </p:nvGrpSpPr>
        <p:grpSpPr>
          <a:xfrm>
            <a:off x="7064527" y="3425796"/>
            <a:ext cx="149733" cy="45153"/>
            <a:chOff x="7067425" y="3788402"/>
            <a:chExt cx="149733" cy="45153"/>
          </a:xfrm>
        </p:grpSpPr>
        <p:sp>
          <p:nvSpPr>
            <p:cNvPr id="54" name="Right Arrow 53">
              <a:extLst>
                <a:ext uri="{FF2B5EF4-FFF2-40B4-BE49-F238E27FC236}">
                  <a16:creationId xmlns:a16="http://schemas.microsoft.com/office/drawing/2014/main" id="{6A4A42E3-1FC3-2FE6-32E7-80BCB46424F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067425" y="3788402"/>
              <a:ext cx="64008" cy="45153"/>
            </a:xfrm>
            <a:prstGeom prst="rightArrow">
              <a:avLst/>
            </a:prstGeom>
            <a:solidFill>
              <a:srgbClr val="D5220C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ight Arrow 54">
              <a:extLst>
                <a:ext uri="{FF2B5EF4-FFF2-40B4-BE49-F238E27FC236}">
                  <a16:creationId xmlns:a16="http://schemas.microsoft.com/office/drawing/2014/main" id="{7A26C9B5-266C-67EA-8E7D-BA320D4EDB65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7153150" y="3788402"/>
              <a:ext cx="64008" cy="45153"/>
            </a:xfrm>
            <a:prstGeom prst="rightArrow">
              <a:avLst/>
            </a:prstGeom>
            <a:solidFill>
              <a:srgbClr val="D5220C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ABA55A6E-6E77-4A0A-9AC5-4CD3D1E86AF1}"/>
              </a:ext>
            </a:extLst>
          </p:cNvPr>
          <p:cNvGrpSpPr/>
          <p:nvPr/>
        </p:nvGrpSpPr>
        <p:grpSpPr>
          <a:xfrm flipV="1">
            <a:off x="4812514" y="3797397"/>
            <a:ext cx="149733" cy="45153"/>
            <a:chOff x="7067425" y="3788402"/>
            <a:chExt cx="149733" cy="45153"/>
          </a:xfrm>
        </p:grpSpPr>
        <p:sp>
          <p:nvSpPr>
            <p:cNvPr id="57" name="Right Arrow 56">
              <a:extLst>
                <a:ext uri="{FF2B5EF4-FFF2-40B4-BE49-F238E27FC236}">
                  <a16:creationId xmlns:a16="http://schemas.microsoft.com/office/drawing/2014/main" id="{13D7409C-5697-16E4-AE2E-734050AD30B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067425" y="3788402"/>
              <a:ext cx="64008" cy="45153"/>
            </a:xfrm>
            <a:prstGeom prst="rightArrow">
              <a:avLst/>
            </a:prstGeom>
            <a:solidFill>
              <a:srgbClr val="D5220C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ight Arrow 57">
              <a:extLst>
                <a:ext uri="{FF2B5EF4-FFF2-40B4-BE49-F238E27FC236}">
                  <a16:creationId xmlns:a16="http://schemas.microsoft.com/office/drawing/2014/main" id="{AEC2EBCA-43F0-739D-5CBC-3AC0AFB2F57C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7153150" y="3788402"/>
              <a:ext cx="64008" cy="45153"/>
            </a:xfrm>
            <a:prstGeom prst="rightArrow">
              <a:avLst/>
            </a:prstGeom>
            <a:solidFill>
              <a:srgbClr val="D5220C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AB20C7E2-A53F-F527-FC50-9BD632E00E5E}"/>
              </a:ext>
            </a:extLst>
          </p:cNvPr>
          <p:cNvGrpSpPr/>
          <p:nvPr/>
        </p:nvGrpSpPr>
        <p:grpSpPr>
          <a:xfrm flipV="1">
            <a:off x="5242408" y="3797397"/>
            <a:ext cx="149733" cy="45153"/>
            <a:chOff x="7067425" y="3788402"/>
            <a:chExt cx="149733" cy="45153"/>
          </a:xfrm>
        </p:grpSpPr>
        <p:sp>
          <p:nvSpPr>
            <p:cNvPr id="60" name="Right Arrow 59">
              <a:extLst>
                <a:ext uri="{FF2B5EF4-FFF2-40B4-BE49-F238E27FC236}">
                  <a16:creationId xmlns:a16="http://schemas.microsoft.com/office/drawing/2014/main" id="{26CBB0E3-D5D0-3A32-A96D-A2D7FA44C97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067425" y="3788402"/>
              <a:ext cx="64008" cy="45153"/>
            </a:xfrm>
            <a:prstGeom prst="rightArrow">
              <a:avLst/>
            </a:prstGeom>
            <a:solidFill>
              <a:srgbClr val="D5220C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ight Arrow 60">
              <a:extLst>
                <a:ext uri="{FF2B5EF4-FFF2-40B4-BE49-F238E27FC236}">
                  <a16:creationId xmlns:a16="http://schemas.microsoft.com/office/drawing/2014/main" id="{76C67684-45F5-5CA1-72AC-8858D3CC74A6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7153150" y="3788402"/>
              <a:ext cx="64008" cy="45153"/>
            </a:xfrm>
            <a:prstGeom prst="rightArrow">
              <a:avLst/>
            </a:prstGeom>
            <a:solidFill>
              <a:srgbClr val="D5220C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3DB88865-FB1A-C50A-7752-3760969062C0}"/>
              </a:ext>
            </a:extLst>
          </p:cNvPr>
          <p:cNvGrpSpPr/>
          <p:nvPr/>
        </p:nvGrpSpPr>
        <p:grpSpPr>
          <a:xfrm flipV="1">
            <a:off x="4815606" y="3422393"/>
            <a:ext cx="149733" cy="45153"/>
            <a:chOff x="7067425" y="3788402"/>
            <a:chExt cx="149733" cy="45153"/>
          </a:xfrm>
        </p:grpSpPr>
        <p:sp>
          <p:nvSpPr>
            <p:cNvPr id="63" name="Right Arrow 62">
              <a:extLst>
                <a:ext uri="{FF2B5EF4-FFF2-40B4-BE49-F238E27FC236}">
                  <a16:creationId xmlns:a16="http://schemas.microsoft.com/office/drawing/2014/main" id="{43D7E1E9-3601-1252-2A19-DCBB1E9B544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067425" y="3788402"/>
              <a:ext cx="64008" cy="45153"/>
            </a:xfrm>
            <a:prstGeom prst="rightArrow">
              <a:avLst/>
            </a:prstGeom>
            <a:solidFill>
              <a:srgbClr val="D5220C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4" name="Right Arrow 1023">
              <a:extLst>
                <a:ext uri="{FF2B5EF4-FFF2-40B4-BE49-F238E27FC236}">
                  <a16:creationId xmlns:a16="http://schemas.microsoft.com/office/drawing/2014/main" id="{EE58CF69-5444-0265-DBF9-4FCD08B06F40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7153150" y="3788402"/>
              <a:ext cx="64008" cy="45153"/>
            </a:xfrm>
            <a:prstGeom prst="rightArrow">
              <a:avLst/>
            </a:prstGeom>
            <a:solidFill>
              <a:srgbClr val="D5220C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25" name="Group 1024">
            <a:extLst>
              <a:ext uri="{FF2B5EF4-FFF2-40B4-BE49-F238E27FC236}">
                <a16:creationId xmlns:a16="http://schemas.microsoft.com/office/drawing/2014/main" id="{D45CD724-5630-827D-EB9C-87C5588C4581}"/>
              </a:ext>
            </a:extLst>
          </p:cNvPr>
          <p:cNvGrpSpPr/>
          <p:nvPr/>
        </p:nvGrpSpPr>
        <p:grpSpPr>
          <a:xfrm flipV="1">
            <a:off x="5243712" y="3424071"/>
            <a:ext cx="149733" cy="45153"/>
            <a:chOff x="7067425" y="3788402"/>
            <a:chExt cx="149733" cy="45153"/>
          </a:xfrm>
        </p:grpSpPr>
        <p:sp>
          <p:nvSpPr>
            <p:cNvPr id="1027" name="Right Arrow 1026">
              <a:extLst>
                <a:ext uri="{FF2B5EF4-FFF2-40B4-BE49-F238E27FC236}">
                  <a16:creationId xmlns:a16="http://schemas.microsoft.com/office/drawing/2014/main" id="{F759CA6C-4A74-2399-D88B-41935B4EBF7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067425" y="3788402"/>
              <a:ext cx="64008" cy="45153"/>
            </a:xfrm>
            <a:prstGeom prst="rightArrow">
              <a:avLst/>
            </a:prstGeom>
            <a:solidFill>
              <a:srgbClr val="D5220C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8" name="Right Arrow 1027">
              <a:extLst>
                <a:ext uri="{FF2B5EF4-FFF2-40B4-BE49-F238E27FC236}">
                  <a16:creationId xmlns:a16="http://schemas.microsoft.com/office/drawing/2014/main" id="{734C26DA-5614-5593-1CE4-858C84D974A7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7153150" y="3788402"/>
              <a:ext cx="64008" cy="45153"/>
            </a:xfrm>
            <a:prstGeom prst="rightArrow">
              <a:avLst/>
            </a:prstGeom>
            <a:solidFill>
              <a:srgbClr val="D5220C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29" name="Group 1028">
            <a:extLst>
              <a:ext uri="{FF2B5EF4-FFF2-40B4-BE49-F238E27FC236}">
                <a16:creationId xmlns:a16="http://schemas.microsoft.com/office/drawing/2014/main" id="{48D5A201-F5BD-C671-D6FC-D4EF0F53DC26}"/>
              </a:ext>
            </a:extLst>
          </p:cNvPr>
          <p:cNvGrpSpPr/>
          <p:nvPr/>
        </p:nvGrpSpPr>
        <p:grpSpPr>
          <a:xfrm rot="3600000" flipV="1">
            <a:off x="4972888" y="3894094"/>
            <a:ext cx="149733" cy="45153"/>
            <a:chOff x="7067425" y="3788402"/>
            <a:chExt cx="149733" cy="45153"/>
          </a:xfrm>
        </p:grpSpPr>
        <p:sp>
          <p:nvSpPr>
            <p:cNvPr id="1030" name="Right Arrow 1029">
              <a:extLst>
                <a:ext uri="{FF2B5EF4-FFF2-40B4-BE49-F238E27FC236}">
                  <a16:creationId xmlns:a16="http://schemas.microsoft.com/office/drawing/2014/main" id="{20D46307-502B-8D8B-27DC-083439384D9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067425" y="3788402"/>
              <a:ext cx="64008" cy="45153"/>
            </a:xfrm>
            <a:prstGeom prst="rightArrow">
              <a:avLst/>
            </a:prstGeom>
            <a:solidFill>
              <a:srgbClr val="D5220C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1" name="Right Arrow 1030">
              <a:extLst>
                <a:ext uri="{FF2B5EF4-FFF2-40B4-BE49-F238E27FC236}">
                  <a16:creationId xmlns:a16="http://schemas.microsoft.com/office/drawing/2014/main" id="{1090B392-4B08-3488-A901-6F01279A2296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7153150" y="3788402"/>
              <a:ext cx="64008" cy="45153"/>
            </a:xfrm>
            <a:prstGeom prst="rightArrow">
              <a:avLst/>
            </a:prstGeom>
            <a:solidFill>
              <a:srgbClr val="D5220C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32" name="Group 1031">
            <a:extLst>
              <a:ext uri="{FF2B5EF4-FFF2-40B4-BE49-F238E27FC236}">
                <a16:creationId xmlns:a16="http://schemas.microsoft.com/office/drawing/2014/main" id="{8B496284-F1A8-0AFB-588B-03FA80ACD7CC}"/>
              </a:ext>
            </a:extLst>
          </p:cNvPr>
          <p:cNvGrpSpPr/>
          <p:nvPr/>
        </p:nvGrpSpPr>
        <p:grpSpPr>
          <a:xfrm rot="3600000" flipV="1">
            <a:off x="4761860" y="3521111"/>
            <a:ext cx="149733" cy="45153"/>
            <a:chOff x="7067425" y="3788402"/>
            <a:chExt cx="149733" cy="45153"/>
          </a:xfrm>
        </p:grpSpPr>
        <p:sp>
          <p:nvSpPr>
            <p:cNvPr id="1033" name="Right Arrow 1032">
              <a:extLst>
                <a:ext uri="{FF2B5EF4-FFF2-40B4-BE49-F238E27FC236}">
                  <a16:creationId xmlns:a16="http://schemas.microsoft.com/office/drawing/2014/main" id="{B7267425-2541-566C-CD2B-A43050EF375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067425" y="3788402"/>
              <a:ext cx="64008" cy="45153"/>
            </a:xfrm>
            <a:prstGeom prst="rightArrow">
              <a:avLst/>
            </a:prstGeom>
            <a:solidFill>
              <a:srgbClr val="D5220C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4" name="Right Arrow 1033">
              <a:extLst>
                <a:ext uri="{FF2B5EF4-FFF2-40B4-BE49-F238E27FC236}">
                  <a16:creationId xmlns:a16="http://schemas.microsoft.com/office/drawing/2014/main" id="{AD54B281-41A5-78EF-8B37-CD40699B5BAA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7153150" y="3788402"/>
              <a:ext cx="64008" cy="45153"/>
            </a:xfrm>
            <a:prstGeom prst="rightArrow">
              <a:avLst/>
            </a:prstGeom>
            <a:solidFill>
              <a:srgbClr val="D5220C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35" name="Group 1034">
            <a:extLst>
              <a:ext uri="{FF2B5EF4-FFF2-40B4-BE49-F238E27FC236}">
                <a16:creationId xmlns:a16="http://schemas.microsoft.com/office/drawing/2014/main" id="{08D8CB10-5301-DA93-F8AF-F5328EC09E03}"/>
              </a:ext>
            </a:extLst>
          </p:cNvPr>
          <p:cNvGrpSpPr/>
          <p:nvPr/>
        </p:nvGrpSpPr>
        <p:grpSpPr>
          <a:xfrm rot="3600000" flipV="1">
            <a:off x="5301283" y="3703224"/>
            <a:ext cx="149733" cy="45153"/>
            <a:chOff x="7067425" y="3788402"/>
            <a:chExt cx="149733" cy="45153"/>
          </a:xfrm>
        </p:grpSpPr>
        <p:sp>
          <p:nvSpPr>
            <p:cNvPr id="1036" name="Right Arrow 1035">
              <a:extLst>
                <a:ext uri="{FF2B5EF4-FFF2-40B4-BE49-F238E27FC236}">
                  <a16:creationId xmlns:a16="http://schemas.microsoft.com/office/drawing/2014/main" id="{2B299A85-1E27-DF57-E084-BFAC38F61BC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067425" y="3788402"/>
              <a:ext cx="64008" cy="45153"/>
            </a:xfrm>
            <a:prstGeom prst="rightArrow">
              <a:avLst/>
            </a:prstGeom>
            <a:solidFill>
              <a:srgbClr val="D5220C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7" name="Right Arrow 1036">
              <a:extLst>
                <a:ext uri="{FF2B5EF4-FFF2-40B4-BE49-F238E27FC236}">
                  <a16:creationId xmlns:a16="http://schemas.microsoft.com/office/drawing/2014/main" id="{8D9A9726-07CB-73AE-1897-8952F598B69F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7153150" y="3788402"/>
              <a:ext cx="64008" cy="45153"/>
            </a:xfrm>
            <a:prstGeom prst="rightArrow">
              <a:avLst/>
            </a:prstGeom>
            <a:solidFill>
              <a:srgbClr val="D5220C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38" name="Group 1037">
            <a:extLst>
              <a:ext uri="{FF2B5EF4-FFF2-40B4-BE49-F238E27FC236}">
                <a16:creationId xmlns:a16="http://schemas.microsoft.com/office/drawing/2014/main" id="{DA679B9A-92F5-6B57-5307-391BAD032B85}"/>
              </a:ext>
            </a:extLst>
          </p:cNvPr>
          <p:cNvGrpSpPr/>
          <p:nvPr/>
        </p:nvGrpSpPr>
        <p:grpSpPr>
          <a:xfrm rot="3600000" flipV="1">
            <a:off x="5084754" y="3333812"/>
            <a:ext cx="149733" cy="45153"/>
            <a:chOff x="7067425" y="3788402"/>
            <a:chExt cx="149733" cy="45153"/>
          </a:xfrm>
        </p:grpSpPr>
        <p:sp>
          <p:nvSpPr>
            <p:cNvPr id="1039" name="Right Arrow 1038">
              <a:extLst>
                <a:ext uri="{FF2B5EF4-FFF2-40B4-BE49-F238E27FC236}">
                  <a16:creationId xmlns:a16="http://schemas.microsoft.com/office/drawing/2014/main" id="{7E58943C-61CA-334F-50D3-3CD7C57467E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067425" y="3788402"/>
              <a:ext cx="64008" cy="45153"/>
            </a:xfrm>
            <a:prstGeom prst="rightArrow">
              <a:avLst/>
            </a:prstGeom>
            <a:solidFill>
              <a:srgbClr val="D5220C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0" name="Right Arrow 1039">
              <a:extLst>
                <a:ext uri="{FF2B5EF4-FFF2-40B4-BE49-F238E27FC236}">
                  <a16:creationId xmlns:a16="http://schemas.microsoft.com/office/drawing/2014/main" id="{22E83B42-5DED-B7BB-473C-908193B05A2E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7153150" y="3788402"/>
              <a:ext cx="64008" cy="45153"/>
            </a:xfrm>
            <a:prstGeom prst="rightArrow">
              <a:avLst/>
            </a:prstGeom>
            <a:solidFill>
              <a:srgbClr val="D5220C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41" name="Group 1040">
            <a:extLst>
              <a:ext uri="{FF2B5EF4-FFF2-40B4-BE49-F238E27FC236}">
                <a16:creationId xmlns:a16="http://schemas.microsoft.com/office/drawing/2014/main" id="{20A63B76-158E-48EB-2D98-08961009CA08}"/>
              </a:ext>
            </a:extLst>
          </p:cNvPr>
          <p:cNvGrpSpPr/>
          <p:nvPr/>
        </p:nvGrpSpPr>
        <p:grpSpPr>
          <a:xfrm rot="18000000" flipV="1">
            <a:off x="4756793" y="3702334"/>
            <a:ext cx="149733" cy="45153"/>
            <a:chOff x="7067425" y="3788402"/>
            <a:chExt cx="149733" cy="45153"/>
          </a:xfrm>
        </p:grpSpPr>
        <p:sp>
          <p:nvSpPr>
            <p:cNvPr id="1042" name="Right Arrow 1041">
              <a:extLst>
                <a:ext uri="{FF2B5EF4-FFF2-40B4-BE49-F238E27FC236}">
                  <a16:creationId xmlns:a16="http://schemas.microsoft.com/office/drawing/2014/main" id="{D2DC2F53-C417-4F88-E889-D53C9149351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067425" y="3788402"/>
              <a:ext cx="64008" cy="45153"/>
            </a:xfrm>
            <a:prstGeom prst="rightArrow">
              <a:avLst/>
            </a:prstGeom>
            <a:solidFill>
              <a:srgbClr val="D5220C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3" name="Right Arrow 1042">
              <a:extLst>
                <a:ext uri="{FF2B5EF4-FFF2-40B4-BE49-F238E27FC236}">
                  <a16:creationId xmlns:a16="http://schemas.microsoft.com/office/drawing/2014/main" id="{D0EF5BD6-8B21-8D38-E0E8-0582839E6F8E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7153150" y="3788402"/>
              <a:ext cx="64008" cy="45153"/>
            </a:xfrm>
            <a:prstGeom prst="rightArrow">
              <a:avLst/>
            </a:prstGeom>
            <a:solidFill>
              <a:srgbClr val="D5220C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44" name="Group 1043">
            <a:extLst>
              <a:ext uri="{FF2B5EF4-FFF2-40B4-BE49-F238E27FC236}">
                <a16:creationId xmlns:a16="http://schemas.microsoft.com/office/drawing/2014/main" id="{6134E9FA-18AB-4853-984E-5F193F60CCB7}"/>
              </a:ext>
            </a:extLst>
          </p:cNvPr>
          <p:cNvGrpSpPr/>
          <p:nvPr/>
        </p:nvGrpSpPr>
        <p:grpSpPr>
          <a:xfrm rot="18000000" flipV="1">
            <a:off x="5299023" y="3519663"/>
            <a:ext cx="149733" cy="45153"/>
            <a:chOff x="7067425" y="3788402"/>
            <a:chExt cx="149733" cy="45153"/>
          </a:xfrm>
        </p:grpSpPr>
        <p:sp>
          <p:nvSpPr>
            <p:cNvPr id="1045" name="Right Arrow 1044">
              <a:extLst>
                <a:ext uri="{FF2B5EF4-FFF2-40B4-BE49-F238E27FC236}">
                  <a16:creationId xmlns:a16="http://schemas.microsoft.com/office/drawing/2014/main" id="{4750B663-FE23-1146-F45F-65E6309D3F7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067425" y="3788402"/>
              <a:ext cx="64008" cy="45153"/>
            </a:xfrm>
            <a:prstGeom prst="rightArrow">
              <a:avLst/>
            </a:prstGeom>
            <a:solidFill>
              <a:srgbClr val="D5220C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6" name="Right Arrow 1045">
              <a:extLst>
                <a:ext uri="{FF2B5EF4-FFF2-40B4-BE49-F238E27FC236}">
                  <a16:creationId xmlns:a16="http://schemas.microsoft.com/office/drawing/2014/main" id="{D4D3A542-82C7-62B5-FC8D-172747ECC37C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7153150" y="3788402"/>
              <a:ext cx="64008" cy="45153"/>
            </a:xfrm>
            <a:prstGeom prst="rightArrow">
              <a:avLst/>
            </a:prstGeom>
            <a:solidFill>
              <a:srgbClr val="D5220C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47" name="Group 1046">
            <a:extLst>
              <a:ext uri="{FF2B5EF4-FFF2-40B4-BE49-F238E27FC236}">
                <a16:creationId xmlns:a16="http://schemas.microsoft.com/office/drawing/2014/main" id="{1CDD5F23-93BD-7482-A0D2-1D98C34318FF}"/>
              </a:ext>
            </a:extLst>
          </p:cNvPr>
          <p:cNvGrpSpPr/>
          <p:nvPr/>
        </p:nvGrpSpPr>
        <p:grpSpPr>
          <a:xfrm rot="18000000" flipV="1">
            <a:off x="4972705" y="3329284"/>
            <a:ext cx="149733" cy="45153"/>
            <a:chOff x="7067425" y="3788402"/>
            <a:chExt cx="149733" cy="45153"/>
          </a:xfrm>
        </p:grpSpPr>
        <p:sp>
          <p:nvSpPr>
            <p:cNvPr id="1048" name="Right Arrow 1047">
              <a:extLst>
                <a:ext uri="{FF2B5EF4-FFF2-40B4-BE49-F238E27FC236}">
                  <a16:creationId xmlns:a16="http://schemas.microsoft.com/office/drawing/2014/main" id="{CA6582AB-6B80-0B9A-503E-A6187524FC1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067425" y="3788402"/>
              <a:ext cx="64008" cy="45153"/>
            </a:xfrm>
            <a:prstGeom prst="rightArrow">
              <a:avLst/>
            </a:prstGeom>
            <a:solidFill>
              <a:srgbClr val="D5220C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9" name="Right Arrow 1048">
              <a:extLst>
                <a:ext uri="{FF2B5EF4-FFF2-40B4-BE49-F238E27FC236}">
                  <a16:creationId xmlns:a16="http://schemas.microsoft.com/office/drawing/2014/main" id="{EC532E3C-4BB5-9FCF-F1B4-E34A3260C060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7153150" y="3788402"/>
              <a:ext cx="64008" cy="45153"/>
            </a:xfrm>
            <a:prstGeom prst="rightArrow">
              <a:avLst/>
            </a:prstGeom>
            <a:solidFill>
              <a:srgbClr val="D5220C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50" name="Group 1049">
            <a:extLst>
              <a:ext uri="{FF2B5EF4-FFF2-40B4-BE49-F238E27FC236}">
                <a16:creationId xmlns:a16="http://schemas.microsoft.com/office/drawing/2014/main" id="{1AEF8375-19CD-F095-1D94-35FAB810AC6D}"/>
              </a:ext>
            </a:extLst>
          </p:cNvPr>
          <p:cNvGrpSpPr/>
          <p:nvPr/>
        </p:nvGrpSpPr>
        <p:grpSpPr>
          <a:xfrm rot="18000000" flipV="1">
            <a:off x="5080139" y="3887680"/>
            <a:ext cx="149733" cy="45153"/>
            <a:chOff x="7067425" y="3788402"/>
            <a:chExt cx="149733" cy="45153"/>
          </a:xfrm>
        </p:grpSpPr>
        <p:sp>
          <p:nvSpPr>
            <p:cNvPr id="1051" name="Right Arrow 1050">
              <a:extLst>
                <a:ext uri="{FF2B5EF4-FFF2-40B4-BE49-F238E27FC236}">
                  <a16:creationId xmlns:a16="http://schemas.microsoft.com/office/drawing/2014/main" id="{8B5B1E7A-C031-B76F-42E5-7F3F5AFEB7E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067425" y="3788402"/>
              <a:ext cx="64008" cy="45153"/>
            </a:xfrm>
            <a:prstGeom prst="rightArrow">
              <a:avLst/>
            </a:prstGeom>
            <a:solidFill>
              <a:srgbClr val="D5220C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2" name="Right Arrow 1051">
              <a:extLst>
                <a:ext uri="{FF2B5EF4-FFF2-40B4-BE49-F238E27FC236}">
                  <a16:creationId xmlns:a16="http://schemas.microsoft.com/office/drawing/2014/main" id="{1DAC21F2-DCB2-4223-18F6-0C399FF6EB8A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7153150" y="3788402"/>
              <a:ext cx="64008" cy="45153"/>
            </a:xfrm>
            <a:prstGeom prst="rightArrow">
              <a:avLst/>
            </a:prstGeom>
            <a:solidFill>
              <a:srgbClr val="D5220C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5DF156F9-2A37-D677-7C4E-DFB00D48BA76}"/>
              </a:ext>
            </a:extLst>
          </p:cNvPr>
          <p:cNvSpPr txBox="1"/>
          <p:nvPr/>
        </p:nvSpPr>
        <p:spPr>
          <a:xfrm>
            <a:off x="248496" y="3266899"/>
            <a:ext cx="21620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684713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A5FF187E-D93C-1091-0EFA-98473EF5857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014"/>
          <a:stretch/>
        </p:blipFill>
        <p:spPr>
          <a:xfrm>
            <a:off x="7100057" y="652891"/>
            <a:ext cx="2043943" cy="108034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1E5B3D5-57EE-56F3-04EC-172E71DE87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621" y="3604070"/>
            <a:ext cx="4423274" cy="142192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6CA9712-5AD4-EC62-EA49-33FD69E53F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Hints of TRSB in CsV</a:t>
            </a:r>
            <a:r>
              <a:rPr lang="en-US" baseline="-25000" dirty="0"/>
              <a:t>3</a:t>
            </a:r>
            <a:r>
              <a:rPr lang="en-US" dirty="0"/>
              <a:t>Sb</a:t>
            </a:r>
            <a:r>
              <a:rPr lang="en-US" baseline="-25000" dirty="0"/>
              <a:t>5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0A0F63E-8D53-F7C2-8510-BEE210F2791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8D6675-1F64-884B-AD74-8E9C9193D324}" type="slidenum">
              <a:rPr lang="en-US" altLang="en-US" smtClean="0"/>
              <a:pPr/>
              <a:t>5</a:t>
            </a:fld>
            <a:endParaRPr lang="en-US" alt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16668C6-96FC-B751-50B6-0CE61C30F3C6}"/>
              </a:ext>
            </a:extLst>
          </p:cNvPr>
          <p:cNvSpPr txBox="1"/>
          <p:nvPr/>
        </p:nvSpPr>
        <p:spPr>
          <a:xfrm>
            <a:off x="-17479" y="664434"/>
            <a:ext cx="6287130" cy="286232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Rotation of polarization at finite incidence angle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Wu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et al.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Phys. Rev. B 106, 205109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Xu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et al.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nphys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18,1470 (2022)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Anomalous Hall Effect 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Yu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et al.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PRB 104, L041103 (2021)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Magnetochiral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transport at T* = 35 K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C. Guo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et al.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Nature 611, 461 (2022)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uSR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rate change at T* = 30 K and T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CDW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= 94 K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L. Yu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et al.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arXiv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 2107.10714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Khasanov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et al.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PRR 4, 023244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48C56F4-ED9F-8FB0-84E3-7AA26F438A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22389" y="3059779"/>
            <a:ext cx="2285015" cy="201762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780D7DD-8F76-27D0-D5DA-154907BDD2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93598" y="3211316"/>
            <a:ext cx="1950402" cy="167440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E106E46-3B55-98A6-038E-352F7599E5B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28554" y="957778"/>
            <a:ext cx="1960085" cy="1680074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FDA85B0B-CA58-9F3F-77E2-DD7AFED80C22}"/>
              </a:ext>
            </a:extLst>
          </p:cNvPr>
          <p:cNvGrpSpPr>
            <a:grpSpLocks noChangeAspect="1"/>
          </p:cNvGrpSpPr>
          <p:nvPr/>
        </p:nvGrpSpPr>
        <p:grpSpPr>
          <a:xfrm>
            <a:off x="7218916" y="1755268"/>
            <a:ext cx="1673650" cy="1403355"/>
            <a:chOff x="4720952" y="1136699"/>
            <a:chExt cx="3965848" cy="3325364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85431536-3054-0915-A4C3-C7C8E164D9B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720952" y="1136700"/>
              <a:ext cx="3965848" cy="3325363"/>
              <a:chOff x="4720952" y="1136700"/>
              <a:chExt cx="3965848" cy="3325363"/>
            </a:xfrm>
          </p:grpSpPr>
          <p:pic>
            <p:nvPicPr>
              <p:cNvPr id="20" name="Content Placeholder 4">
                <a:extLst>
                  <a:ext uri="{FF2B5EF4-FFF2-40B4-BE49-F238E27FC236}">
                    <a16:creationId xmlns:a16="http://schemas.microsoft.com/office/drawing/2014/main" id="{28E88949-C7B2-F454-D12F-DFA547F3A8F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/>
              <a:srcRect l="54128" t="50055" r="140" b="1850"/>
              <a:stretch/>
            </p:blipFill>
            <p:spPr>
              <a:xfrm>
                <a:off x="4720952" y="1136700"/>
                <a:ext cx="3965848" cy="3325363"/>
              </a:xfrm>
              <a:prstGeom prst="rect">
                <a:avLst/>
              </a:prstGeom>
            </p:spPr>
          </p:pic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9C0DC7DB-D5EB-C5E3-16D4-385FCEE47D89}"/>
                  </a:ext>
                </a:extLst>
              </p:cNvPr>
              <p:cNvSpPr/>
              <p:nvPr/>
            </p:nvSpPr>
            <p:spPr>
              <a:xfrm>
                <a:off x="4748981" y="1136700"/>
                <a:ext cx="450574" cy="32368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n>
                    <a:solidFill>
                      <a:sysClr val="windowText" lastClr="000000"/>
                    </a:solidFill>
                  </a:ln>
                  <a:noFill/>
                </a:endParaRPr>
              </a:p>
            </p:txBody>
          </p:sp>
        </p:grp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54A8F4FF-6EA4-C879-887C-B21C384B9EE2}"/>
                </a:ext>
              </a:extLst>
            </p:cNvPr>
            <p:cNvSpPr/>
            <p:nvPr/>
          </p:nvSpPr>
          <p:spPr>
            <a:xfrm>
              <a:off x="6436117" y="1136699"/>
              <a:ext cx="1372985" cy="11017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ysClr val="windowText" lastClr="000000"/>
                  </a:solidFill>
                </a:ln>
                <a:noFill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A6C8E0F1-2E26-D7E0-9B69-3AE69C89F039}"/>
              </a:ext>
            </a:extLst>
          </p:cNvPr>
          <p:cNvSpPr txBox="1"/>
          <p:nvPr/>
        </p:nvSpPr>
        <p:spPr>
          <a:xfrm rot="20560273">
            <a:off x="503982" y="2160798"/>
            <a:ext cx="7635259" cy="954107"/>
          </a:xfrm>
          <a:prstGeom prst="rect">
            <a:avLst/>
          </a:prstGeom>
          <a:ln>
            <a:solidFill>
              <a:srgbClr val="8C1514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Q:	Is there a time-reversal symmetry breaking?</a:t>
            </a:r>
          </a:p>
          <a:p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A:	Let’s test it with Polar Kerr Effect</a:t>
            </a:r>
          </a:p>
        </p:txBody>
      </p:sp>
    </p:spTree>
    <p:extLst>
      <p:ext uri="{BB962C8B-B14F-4D97-AF65-F5344CB8AC3E}">
        <p14:creationId xmlns:p14="http://schemas.microsoft.com/office/powerpoint/2010/main" val="9487084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1DAF325-1A52-440A-5690-302E63A98A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0695" y="987771"/>
            <a:ext cx="4846743" cy="396128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D66FE2FD-39D1-B557-C46A-8C581863E7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855" y="659996"/>
            <a:ext cx="3072347" cy="4422829"/>
          </a:xfrm>
          <a:prstGeom prst="rect">
            <a:avLst/>
          </a:prstGeom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5C425314-D11F-F3BB-7494-78403754671B}"/>
              </a:ext>
            </a:extLst>
          </p:cNvPr>
          <p:cNvCxnSpPr>
            <a:cxnSpLocks/>
          </p:cNvCxnSpPr>
          <p:nvPr/>
        </p:nvCxnSpPr>
        <p:spPr>
          <a:xfrm flipV="1">
            <a:off x="2489115" y="1110588"/>
            <a:ext cx="0" cy="3535037"/>
          </a:xfrm>
          <a:prstGeom prst="line">
            <a:avLst/>
          </a:prstGeom>
          <a:ln w="15875" cap="flat" cmpd="sng" algn="ctr">
            <a:solidFill>
              <a:schemeClr val="bg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CA4C0553-9EE0-E549-39FE-FC64A38BC435}"/>
              </a:ext>
            </a:extLst>
          </p:cNvPr>
          <p:cNvSpPr txBox="1"/>
          <p:nvPr/>
        </p:nvSpPr>
        <p:spPr>
          <a:xfrm>
            <a:off x="5411667" y="25063"/>
            <a:ext cx="39937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Zhou </a:t>
            </a:r>
            <a:r>
              <a:rPr lang="en-US" i="1" dirty="0">
                <a:solidFill>
                  <a:schemeClr val="bg1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et al.</a:t>
            </a:r>
            <a:r>
              <a:rPr lang="en-US" dirty="0">
                <a:solidFill>
                  <a:schemeClr val="bg1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 PRB 104, L041101 (2021)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E86FD70C-5598-B131-58B8-4C1E32D151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84456"/>
            <a:ext cx="4552545" cy="488950"/>
          </a:xfrm>
        </p:spPr>
        <p:txBody>
          <a:bodyPr/>
          <a:lstStyle/>
          <a:p>
            <a:r>
              <a:rPr lang="en-US" dirty="0"/>
              <a:t>Optical properties of CsV</a:t>
            </a:r>
            <a:r>
              <a:rPr lang="en-US" baseline="-25000" dirty="0"/>
              <a:t>3</a:t>
            </a:r>
            <a:r>
              <a:rPr lang="en-US" dirty="0"/>
              <a:t>Sb</a:t>
            </a:r>
            <a:r>
              <a:rPr lang="en-US" baseline="-25000" dirty="0"/>
              <a:t>5</a:t>
            </a:r>
            <a:endParaRPr lang="en-US" dirty="0"/>
          </a:p>
        </p:txBody>
      </p:sp>
      <p:sp>
        <p:nvSpPr>
          <p:cNvPr id="27" name="Slide Number Placeholder 2">
            <a:extLst>
              <a:ext uri="{FF2B5EF4-FFF2-40B4-BE49-F238E27FC236}">
                <a16:creationId xmlns:a16="http://schemas.microsoft.com/office/drawing/2014/main" id="{0E1B67F5-D071-3A18-18CE-6E86D38158E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538" y="4811713"/>
            <a:ext cx="846137" cy="271462"/>
          </a:xfrm>
        </p:spPr>
        <p:txBody>
          <a:bodyPr/>
          <a:lstStyle/>
          <a:p>
            <a:fld id="{E68D6675-1F64-884B-AD74-8E9C9193D324}" type="slidenum">
              <a:rPr lang="en-US" altLang="en-US" smtClean="0"/>
              <a:pPr/>
              <a:t>6</a:t>
            </a:fld>
            <a:endParaRPr lang="en-US" alt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BB439CA-BA1F-48A2-3299-BE5BE21C68FF}"/>
              </a:ext>
            </a:extLst>
          </p:cNvPr>
          <p:cNvSpPr txBox="1"/>
          <p:nvPr/>
        </p:nvSpPr>
        <p:spPr>
          <a:xfrm>
            <a:off x="5899568" y="288310"/>
            <a:ext cx="33866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Saykin </a:t>
            </a:r>
            <a:r>
              <a:rPr lang="en-US" i="1" dirty="0">
                <a:solidFill>
                  <a:schemeClr val="bg1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et al.</a:t>
            </a:r>
            <a:r>
              <a:rPr lang="en-US" dirty="0">
                <a:solidFill>
                  <a:schemeClr val="bg1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, </a:t>
            </a:r>
            <a:r>
              <a:rPr lang="en-US" dirty="0" err="1">
                <a:solidFill>
                  <a:schemeClr val="bg1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arXiv</a:t>
            </a:r>
            <a:r>
              <a:rPr lang="en-US" dirty="0">
                <a:solidFill>
                  <a:schemeClr val="bg1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: 2209.10570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DD7400C-0E82-1724-C219-DDCF102254F9}"/>
              </a:ext>
            </a:extLst>
          </p:cNvPr>
          <p:cNvSpPr txBox="1"/>
          <p:nvPr/>
        </p:nvSpPr>
        <p:spPr>
          <a:xfrm>
            <a:off x="4636313" y="797450"/>
            <a:ext cx="38779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Reflectivity and Linear Birefringence</a:t>
            </a:r>
          </a:p>
        </p:txBody>
      </p:sp>
    </p:spTree>
    <p:extLst>
      <p:ext uri="{BB962C8B-B14F-4D97-AF65-F5344CB8AC3E}">
        <p14:creationId xmlns:p14="http://schemas.microsoft.com/office/powerpoint/2010/main" val="281572257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8125B4C-68DE-B5EE-3A78-A8C0D584C2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03" t="8528" r="3338" b="9707"/>
          <a:stretch/>
        </p:blipFill>
        <p:spPr>
          <a:xfrm>
            <a:off x="2467223" y="659864"/>
            <a:ext cx="6676778" cy="4493796"/>
          </a:xfrm>
          <a:prstGeom prst="rect">
            <a:avLst/>
          </a:prstGeom>
        </p:spPr>
      </p:pic>
      <p:grpSp>
        <p:nvGrpSpPr>
          <p:cNvPr id="114" name="Group 113">
            <a:extLst>
              <a:ext uri="{FF2B5EF4-FFF2-40B4-BE49-F238E27FC236}">
                <a16:creationId xmlns:a16="http://schemas.microsoft.com/office/drawing/2014/main" id="{E4CB1BC4-3E86-E737-3003-2557B7BF8F8B}"/>
              </a:ext>
            </a:extLst>
          </p:cNvPr>
          <p:cNvGrpSpPr/>
          <p:nvPr/>
        </p:nvGrpSpPr>
        <p:grpSpPr>
          <a:xfrm>
            <a:off x="3203477" y="1251360"/>
            <a:ext cx="5509809" cy="2969175"/>
            <a:chOff x="3126477" y="1251360"/>
            <a:chExt cx="5509809" cy="2969175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A25BD2B5-A88A-A22C-6C00-AA3FD0E4A72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6477" y="1251360"/>
              <a:ext cx="5509809" cy="29691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728075DE-0FF2-5A4A-5739-1596D79B305A}"/>
                </a:ext>
              </a:extLst>
            </p:cNvPr>
            <p:cNvSpPr txBox="1"/>
            <p:nvPr/>
          </p:nvSpPr>
          <p:spPr>
            <a:xfrm>
              <a:off x="5118100" y="1395531"/>
              <a:ext cx="17653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SrRuO</a:t>
              </a:r>
              <a:r>
                <a:rPr lang="en-US" baseline="-25000" dirty="0"/>
                <a:t>3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78E11983-1F10-16D7-B5E8-837C89F49B53}"/>
              </a:ext>
            </a:extLst>
          </p:cNvPr>
          <p:cNvSpPr txBox="1"/>
          <p:nvPr/>
        </p:nvSpPr>
        <p:spPr>
          <a:xfrm>
            <a:off x="4099552" y="3321523"/>
            <a:ext cx="3011583" cy="147732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Properties: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Reciprocity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Robust against: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Linear birefringence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Optical activity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1220FF1-300D-7E0F-836B-CE7F23F678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Zero-Area </a:t>
            </a:r>
            <a:r>
              <a:rPr lang="en-US" dirty="0" err="1"/>
              <a:t>Sagnac</a:t>
            </a:r>
            <a:r>
              <a:rPr lang="en-US" dirty="0"/>
              <a:t> Interferometer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ED7A8ED-5F0B-80E3-07EC-70ED5157169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8D6675-1F64-884B-AD74-8E9C9193D324}" type="slidenum">
              <a:rPr lang="en-US" altLang="en-US" smtClean="0"/>
              <a:pPr/>
              <a:t>7</a:t>
            </a:fld>
            <a:endParaRPr lang="en-US" altLang="en-US" dirty="0"/>
          </a:p>
        </p:txBody>
      </p:sp>
      <p:pic>
        <p:nvPicPr>
          <p:cNvPr id="73" name="Picture 37" descr="RCP_B_D">
            <a:extLst>
              <a:ext uri="{FF2B5EF4-FFF2-40B4-BE49-F238E27FC236}">
                <a16:creationId xmlns:a16="http://schemas.microsoft.com/office/drawing/2014/main" id="{528D9FCF-C03E-8BB8-4E08-C4FFE9892D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123" y="3954282"/>
            <a:ext cx="319271" cy="494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" name="Picture 38" descr="LCP_R_D">
            <a:extLst>
              <a:ext uri="{FF2B5EF4-FFF2-40B4-BE49-F238E27FC236}">
                <a16:creationId xmlns:a16="http://schemas.microsoft.com/office/drawing/2014/main" id="{DDF54B92-4E93-6E11-C9A2-102F845A46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9132" y="3946804"/>
            <a:ext cx="319271" cy="494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" name="Rectangle 39">
            <a:extLst>
              <a:ext uri="{FF2B5EF4-FFF2-40B4-BE49-F238E27FC236}">
                <a16:creationId xmlns:a16="http://schemas.microsoft.com/office/drawing/2014/main" id="{F8210A04-120F-0E74-D9F5-3D2E32DC7B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4141" y="4493045"/>
            <a:ext cx="2177928" cy="329050"/>
          </a:xfrm>
          <a:prstGeom prst="rect">
            <a:avLst/>
          </a:prstGeom>
          <a:pattFill prst="wdDnDiag">
            <a:fgClr>
              <a:schemeClr val="accent5">
                <a:lumMod val="60000"/>
                <a:lumOff val="40000"/>
              </a:schemeClr>
            </a:fgClr>
            <a:bgClr>
              <a:srgbClr val="77505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>
              <a:defRPr/>
            </a:pPr>
            <a:endParaRPr lang="en-US">
              <a:latin typeface="+mn-lt"/>
            </a:endParaRPr>
          </a:p>
        </p:txBody>
      </p:sp>
      <p:sp>
        <p:nvSpPr>
          <p:cNvPr id="76" name="Text Box 40">
            <a:extLst>
              <a:ext uri="{FF2B5EF4-FFF2-40B4-BE49-F238E27FC236}">
                <a16:creationId xmlns:a16="http://schemas.microsoft.com/office/drawing/2014/main" id="{61A13260-36E1-2E37-191D-0A3A202BD5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2697" y="3892410"/>
            <a:ext cx="42064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altLang="zh-CN" dirty="0">
                <a:solidFill>
                  <a:srgbClr val="000090"/>
                </a:solidFill>
                <a:latin typeface="+mn-lt"/>
                <a:ea typeface="宋体" charset="0"/>
                <a:cs typeface="宋体" charset="0"/>
              </a:rPr>
              <a:t>1</a:t>
            </a:r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19EF42D1-40C3-AECD-F8C7-B16CA2BC44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3381" y="1075368"/>
            <a:ext cx="1988392" cy="2261669"/>
          </a:xfrm>
          <a:prstGeom prst="rect">
            <a:avLst/>
          </a:prstGeom>
        </p:spPr>
      </p:pic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D069A6FC-09B9-6BDA-B3B9-773827E64992}"/>
              </a:ext>
            </a:extLst>
          </p:cNvPr>
          <p:cNvCxnSpPr>
            <a:cxnSpLocks/>
          </p:cNvCxnSpPr>
          <p:nvPr/>
        </p:nvCxnSpPr>
        <p:spPr bwMode="auto">
          <a:xfrm>
            <a:off x="524141" y="4493045"/>
            <a:ext cx="2177928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79" name="TextBox 78">
            <a:extLst>
              <a:ext uri="{FF2B5EF4-FFF2-40B4-BE49-F238E27FC236}">
                <a16:creationId xmlns:a16="http://schemas.microsoft.com/office/drawing/2014/main" id="{E5BE59EA-CD34-BD90-53D3-45A7ADE72E74}"/>
              </a:ext>
            </a:extLst>
          </p:cNvPr>
          <p:cNvSpPr txBox="1"/>
          <p:nvPr/>
        </p:nvSpPr>
        <p:spPr>
          <a:xfrm>
            <a:off x="1236226" y="4493257"/>
            <a:ext cx="832104" cy="329184"/>
          </a:xfrm>
          <a:prstGeom prst="rect">
            <a:avLst/>
          </a:prstGeom>
          <a:solidFill>
            <a:srgbClr val="775051"/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Sample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BCC0D755-5463-430B-201C-6D0E25240BDC}"/>
              </a:ext>
            </a:extLst>
          </p:cNvPr>
          <p:cNvSpPr txBox="1"/>
          <p:nvPr/>
        </p:nvSpPr>
        <p:spPr>
          <a:xfrm>
            <a:off x="1100078" y="1382199"/>
            <a:ext cx="943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Fiber</a:t>
            </a:r>
          </a:p>
        </p:txBody>
      </p:sp>
      <p:pic>
        <p:nvPicPr>
          <p:cNvPr id="81" name="Picture 80">
            <a:extLst>
              <a:ext uri="{FF2B5EF4-FFF2-40B4-BE49-F238E27FC236}">
                <a16:creationId xmlns:a16="http://schemas.microsoft.com/office/drawing/2014/main" id="{BFD6907D-1106-EA7F-40EA-12A7A2C9CB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71100" y="2771793"/>
            <a:ext cx="420640" cy="281713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32873AC6-6ED0-2C7D-D44E-34777F948DE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8212458">
            <a:off x="935201" y="1697823"/>
            <a:ext cx="499376" cy="546547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0E155CEC-73B9-1E4D-264D-D599AE50626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80032" y="1618517"/>
            <a:ext cx="738094" cy="741972"/>
          </a:xfrm>
          <a:prstGeom prst="rect">
            <a:avLst/>
          </a:prstGeom>
        </p:spPr>
      </p:pic>
      <p:sp>
        <p:nvSpPr>
          <p:cNvPr id="84" name="Freeform 83">
            <a:extLst>
              <a:ext uri="{FF2B5EF4-FFF2-40B4-BE49-F238E27FC236}">
                <a16:creationId xmlns:a16="http://schemas.microsoft.com/office/drawing/2014/main" id="{5D6101B7-77D4-4F3C-E72B-7AA8C71F8C71}"/>
              </a:ext>
            </a:extLst>
          </p:cNvPr>
          <p:cNvSpPr/>
          <p:nvPr/>
        </p:nvSpPr>
        <p:spPr bwMode="auto">
          <a:xfrm>
            <a:off x="898093" y="2685539"/>
            <a:ext cx="359279" cy="1366372"/>
          </a:xfrm>
          <a:custGeom>
            <a:avLst/>
            <a:gdLst>
              <a:gd name="connsiteX0" fmla="*/ 419100 w 419100"/>
              <a:gd name="connsiteY0" fmla="*/ 0 h 1524000"/>
              <a:gd name="connsiteX1" fmla="*/ 393700 w 419100"/>
              <a:gd name="connsiteY1" fmla="*/ 431800 h 1524000"/>
              <a:gd name="connsiteX2" fmla="*/ 292100 w 419100"/>
              <a:gd name="connsiteY2" fmla="*/ 990600 h 1524000"/>
              <a:gd name="connsiteX3" fmla="*/ 0 w 419100"/>
              <a:gd name="connsiteY3" fmla="*/ 1524000 h 1524000"/>
              <a:gd name="connsiteX4" fmla="*/ 0 w 419100"/>
              <a:gd name="connsiteY4" fmla="*/ 152400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9100" h="1524000">
                <a:moveTo>
                  <a:pt x="419100" y="0"/>
                </a:moveTo>
                <a:cubicBezTo>
                  <a:pt x="416983" y="133350"/>
                  <a:pt x="414867" y="266700"/>
                  <a:pt x="393700" y="431800"/>
                </a:cubicBezTo>
                <a:cubicBezTo>
                  <a:pt x="372533" y="596900"/>
                  <a:pt x="357717" y="808567"/>
                  <a:pt x="292100" y="990600"/>
                </a:cubicBezTo>
                <a:cubicBezTo>
                  <a:pt x="226483" y="1172633"/>
                  <a:pt x="0" y="1524000"/>
                  <a:pt x="0" y="1524000"/>
                </a:cubicBezTo>
                <a:lnTo>
                  <a:pt x="0" y="1524000"/>
                </a:lnTo>
              </a:path>
            </a:pathLst>
          </a:custGeom>
          <a:noFill/>
          <a:ln w="15875" cap="flat" cmpd="sng" algn="ctr">
            <a:solidFill>
              <a:srgbClr val="CF21A5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FF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85" name="Freeform 84">
            <a:extLst>
              <a:ext uri="{FF2B5EF4-FFF2-40B4-BE49-F238E27FC236}">
                <a16:creationId xmlns:a16="http://schemas.microsoft.com/office/drawing/2014/main" id="{CEA92A05-1FB8-3AD5-5B66-FDA9AC8A076D}"/>
              </a:ext>
            </a:extLst>
          </p:cNvPr>
          <p:cNvSpPr/>
          <p:nvPr/>
        </p:nvSpPr>
        <p:spPr bwMode="auto">
          <a:xfrm flipH="1">
            <a:off x="1858297" y="2695147"/>
            <a:ext cx="359279" cy="1366372"/>
          </a:xfrm>
          <a:custGeom>
            <a:avLst/>
            <a:gdLst>
              <a:gd name="connsiteX0" fmla="*/ 419100 w 419100"/>
              <a:gd name="connsiteY0" fmla="*/ 0 h 1524000"/>
              <a:gd name="connsiteX1" fmla="*/ 393700 w 419100"/>
              <a:gd name="connsiteY1" fmla="*/ 431800 h 1524000"/>
              <a:gd name="connsiteX2" fmla="*/ 292100 w 419100"/>
              <a:gd name="connsiteY2" fmla="*/ 990600 h 1524000"/>
              <a:gd name="connsiteX3" fmla="*/ 0 w 419100"/>
              <a:gd name="connsiteY3" fmla="*/ 1524000 h 1524000"/>
              <a:gd name="connsiteX4" fmla="*/ 0 w 419100"/>
              <a:gd name="connsiteY4" fmla="*/ 152400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9100" h="1524000">
                <a:moveTo>
                  <a:pt x="419100" y="0"/>
                </a:moveTo>
                <a:cubicBezTo>
                  <a:pt x="416983" y="133350"/>
                  <a:pt x="414867" y="266700"/>
                  <a:pt x="393700" y="431800"/>
                </a:cubicBezTo>
                <a:cubicBezTo>
                  <a:pt x="372533" y="596900"/>
                  <a:pt x="357717" y="808567"/>
                  <a:pt x="292100" y="990600"/>
                </a:cubicBezTo>
                <a:cubicBezTo>
                  <a:pt x="226483" y="1172633"/>
                  <a:pt x="0" y="1524000"/>
                  <a:pt x="0" y="1524000"/>
                </a:cubicBezTo>
                <a:lnTo>
                  <a:pt x="0" y="1524000"/>
                </a:lnTo>
              </a:path>
            </a:pathLst>
          </a:custGeom>
          <a:noFill/>
          <a:ln w="15875" cap="flat" cmpd="sng" algn="ctr">
            <a:solidFill>
              <a:srgbClr val="CF21A5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FF"/>
              </a:solidFill>
              <a:effectLst/>
              <a:latin typeface="Times" charset="0"/>
              <a:ea typeface="ＭＳ Ｐゴシック" charset="0"/>
            </a:endParaRPr>
          </a:p>
        </p:txBody>
      </p:sp>
      <p:pic>
        <p:nvPicPr>
          <p:cNvPr id="86" name="Picture 85">
            <a:extLst>
              <a:ext uri="{FF2B5EF4-FFF2-40B4-BE49-F238E27FC236}">
                <a16:creationId xmlns:a16="http://schemas.microsoft.com/office/drawing/2014/main" id="{CA7BF1CB-07A7-378A-85C6-79F42BF014D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2092163" y="3307175"/>
            <a:ext cx="348494" cy="505317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612A42B7-6CDC-4CB7-A301-738748CCF3B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36493" y="3280135"/>
            <a:ext cx="380108" cy="551157"/>
          </a:xfrm>
          <a:prstGeom prst="rect">
            <a:avLst/>
          </a:prstGeom>
        </p:spPr>
      </p:pic>
      <p:sp>
        <p:nvSpPr>
          <p:cNvPr id="89" name="Text Box 40">
            <a:extLst>
              <a:ext uri="{FF2B5EF4-FFF2-40B4-BE49-F238E27FC236}">
                <a16:creationId xmlns:a16="http://schemas.microsoft.com/office/drawing/2014/main" id="{C339E1D8-3237-742E-C186-5467E4E421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9473" y="3261189"/>
            <a:ext cx="42064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altLang="zh-CN" dirty="0">
                <a:solidFill>
                  <a:srgbClr val="000090"/>
                </a:solidFill>
                <a:latin typeface="+mn-lt"/>
                <a:ea typeface="宋体" charset="0"/>
                <a:cs typeface="宋体" charset="0"/>
              </a:rPr>
              <a:t>1</a:t>
            </a:r>
          </a:p>
        </p:txBody>
      </p:sp>
      <p:sp>
        <p:nvSpPr>
          <p:cNvPr id="90" name="Text Box 40">
            <a:extLst>
              <a:ext uri="{FF2B5EF4-FFF2-40B4-BE49-F238E27FC236}">
                <a16:creationId xmlns:a16="http://schemas.microsoft.com/office/drawing/2014/main" id="{5BF10AD4-E3C5-298E-F787-2B185AFB57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1967" y="1559243"/>
            <a:ext cx="42064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altLang="zh-CN" dirty="0">
                <a:solidFill>
                  <a:srgbClr val="000090"/>
                </a:solidFill>
                <a:latin typeface="+mn-lt"/>
                <a:ea typeface="宋体" charset="0"/>
                <a:cs typeface="宋体" charset="0"/>
              </a:rPr>
              <a:t>1</a:t>
            </a:r>
          </a:p>
        </p:txBody>
      </p:sp>
      <p:sp>
        <p:nvSpPr>
          <p:cNvPr id="91" name="Text Box 41">
            <a:extLst>
              <a:ext uri="{FF2B5EF4-FFF2-40B4-BE49-F238E27FC236}">
                <a16:creationId xmlns:a16="http://schemas.microsoft.com/office/drawing/2014/main" id="{0DEF5047-4BC2-C106-2B58-3F6637D741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9458" y="3882200"/>
            <a:ext cx="3022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altLang="zh-CN" dirty="0">
                <a:solidFill>
                  <a:srgbClr val="FF0000"/>
                </a:solidFill>
                <a:latin typeface="+mn-lt"/>
                <a:ea typeface="宋体" charset="0"/>
                <a:cs typeface="宋体" charset="0"/>
              </a:rPr>
              <a:t>2</a:t>
            </a:r>
          </a:p>
        </p:txBody>
      </p:sp>
      <p:sp>
        <p:nvSpPr>
          <p:cNvPr id="92" name="Text Box 41">
            <a:extLst>
              <a:ext uri="{FF2B5EF4-FFF2-40B4-BE49-F238E27FC236}">
                <a16:creationId xmlns:a16="http://schemas.microsoft.com/office/drawing/2014/main" id="{F940BD9C-1189-ADE3-8C8A-7C1CA08931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6468" y="3266189"/>
            <a:ext cx="3022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altLang="zh-CN" dirty="0">
                <a:solidFill>
                  <a:srgbClr val="FF0000"/>
                </a:solidFill>
                <a:latin typeface="+mn-lt"/>
                <a:ea typeface="宋体" charset="0"/>
                <a:cs typeface="宋体" charset="0"/>
              </a:rPr>
              <a:t>2</a:t>
            </a:r>
          </a:p>
        </p:txBody>
      </p:sp>
      <p:sp>
        <p:nvSpPr>
          <p:cNvPr id="93" name="Text Box 41">
            <a:extLst>
              <a:ext uri="{FF2B5EF4-FFF2-40B4-BE49-F238E27FC236}">
                <a16:creationId xmlns:a16="http://schemas.microsoft.com/office/drawing/2014/main" id="{C244A962-A36E-31DF-DD27-672724B607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1531" y="1563688"/>
            <a:ext cx="3022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altLang="zh-CN" dirty="0">
                <a:solidFill>
                  <a:srgbClr val="FF0000"/>
                </a:solidFill>
                <a:latin typeface="+mn-lt"/>
                <a:ea typeface="宋体" charset="0"/>
                <a:cs typeface="宋体" charset="0"/>
              </a:rPr>
              <a:t>2</a:t>
            </a:r>
          </a:p>
        </p:txBody>
      </p:sp>
      <p:cxnSp>
        <p:nvCxnSpPr>
          <p:cNvPr id="95" name="Straight Arrow Connector 94">
            <a:extLst>
              <a:ext uri="{FF2B5EF4-FFF2-40B4-BE49-F238E27FC236}">
                <a16:creationId xmlns:a16="http://schemas.microsoft.com/office/drawing/2014/main" id="{D0526F8A-0245-6523-466A-4D6A1CFF5CBF}"/>
              </a:ext>
            </a:extLst>
          </p:cNvPr>
          <p:cNvCxnSpPr>
            <a:cxnSpLocks/>
          </p:cNvCxnSpPr>
          <p:nvPr/>
        </p:nvCxnSpPr>
        <p:spPr bwMode="auto">
          <a:xfrm flipH="1">
            <a:off x="1184168" y="3244794"/>
            <a:ext cx="34481" cy="189399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CF21A5"/>
            </a:solidFill>
            <a:prstDash val="solid"/>
            <a:round/>
            <a:headEnd type="none" w="med" len="med"/>
            <a:tailEnd type="triangle" w="lg" len="lg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96" name="Straight Arrow Connector 95">
            <a:extLst>
              <a:ext uri="{FF2B5EF4-FFF2-40B4-BE49-F238E27FC236}">
                <a16:creationId xmlns:a16="http://schemas.microsoft.com/office/drawing/2014/main" id="{EB73AA31-B46B-6077-6994-92AAC3E6077B}"/>
              </a:ext>
            </a:extLst>
          </p:cNvPr>
          <p:cNvCxnSpPr>
            <a:cxnSpLocks/>
          </p:cNvCxnSpPr>
          <p:nvPr/>
        </p:nvCxnSpPr>
        <p:spPr bwMode="auto">
          <a:xfrm>
            <a:off x="1893831" y="3255995"/>
            <a:ext cx="34481" cy="189399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CF21A5"/>
            </a:solidFill>
            <a:prstDash val="solid"/>
            <a:round/>
            <a:headEnd type="none" w="med" len="med"/>
            <a:tailEnd type="triangle" w="lg" len="lg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pic>
        <p:nvPicPr>
          <p:cNvPr id="97" name="Picture 96">
            <a:extLst>
              <a:ext uri="{FF2B5EF4-FFF2-40B4-BE49-F238E27FC236}">
                <a16:creationId xmlns:a16="http://schemas.microsoft.com/office/drawing/2014/main" id="{DA56EA3C-C421-7ABD-BEA3-CC3B185F44A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 flipV="1">
            <a:off x="569058" y="2091214"/>
            <a:ext cx="738094" cy="741972"/>
          </a:xfrm>
          <a:prstGeom prst="rect">
            <a:avLst/>
          </a:prstGeom>
        </p:spPr>
      </p:pic>
      <p:pic>
        <p:nvPicPr>
          <p:cNvPr id="98" name="Picture 97">
            <a:extLst>
              <a:ext uri="{FF2B5EF4-FFF2-40B4-BE49-F238E27FC236}">
                <a16:creationId xmlns:a16="http://schemas.microsoft.com/office/drawing/2014/main" id="{3EA9252E-8864-A11E-8D19-6F5B35454AB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8212458" flipH="1" flipV="1">
            <a:off x="1921382" y="2188473"/>
            <a:ext cx="499376" cy="546547"/>
          </a:xfrm>
          <a:prstGeom prst="rect">
            <a:avLst/>
          </a:prstGeom>
        </p:spPr>
      </p:pic>
      <p:sp>
        <p:nvSpPr>
          <p:cNvPr id="100" name="Text Box 40">
            <a:extLst>
              <a:ext uri="{FF2B5EF4-FFF2-40B4-BE49-F238E27FC236}">
                <a16:creationId xmlns:a16="http://schemas.microsoft.com/office/drawing/2014/main" id="{6B31E334-3A2D-FAE2-F547-EB7681F720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53" y="2166902"/>
            <a:ext cx="42064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altLang="zh-CN" dirty="0">
                <a:solidFill>
                  <a:srgbClr val="000090"/>
                </a:solidFill>
                <a:latin typeface="+mn-lt"/>
                <a:ea typeface="宋体" charset="0"/>
                <a:cs typeface="宋体" charset="0"/>
              </a:rPr>
              <a:t>1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700B484-82CF-8E37-71FE-A67D685B2AE8}"/>
              </a:ext>
            </a:extLst>
          </p:cNvPr>
          <p:cNvGrpSpPr/>
          <p:nvPr/>
        </p:nvGrpSpPr>
        <p:grpSpPr>
          <a:xfrm rot="423444" flipH="1">
            <a:off x="860101" y="2836901"/>
            <a:ext cx="195861" cy="502544"/>
            <a:chOff x="666172" y="2711398"/>
            <a:chExt cx="195861" cy="502544"/>
          </a:xfrm>
        </p:grpSpPr>
        <p:sp>
          <p:nvSpPr>
            <p:cNvPr id="99" name="Freeform 98">
              <a:extLst>
                <a:ext uri="{FF2B5EF4-FFF2-40B4-BE49-F238E27FC236}">
                  <a16:creationId xmlns:a16="http://schemas.microsoft.com/office/drawing/2014/main" id="{A7B37F74-47CA-9FB5-BDAD-ED05E971A9F5}"/>
                </a:ext>
              </a:extLst>
            </p:cNvPr>
            <p:cNvSpPr/>
            <p:nvPr/>
          </p:nvSpPr>
          <p:spPr bwMode="auto">
            <a:xfrm rot="1628627" flipH="1">
              <a:off x="666172" y="2815176"/>
              <a:ext cx="195861" cy="398766"/>
            </a:xfrm>
            <a:custGeom>
              <a:avLst/>
              <a:gdLst>
                <a:gd name="connsiteX0" fmla="*/ 419100 w 419100"/>
                <a:gd name="connsiteY0" fmla="*/ 0 h 1524000"/>
                <a:gd name="connsiteX1" fmla="*/ 393700 w 419100"/>
                <a:gd name="connsiteY1" fmla="*/ 431800 h 1524000"/>
                <a:gd name="connsiteX2" fmla="*/ 292100 w 419100"/>
                <a:gd name="connsiteY2" fmla="*/ 990600 h 1524000"/>
                <a:gd name="connsiteX3" fmla="*/ 0 w 419100"/>
                <a:gd name="connsiteY3" fmla="*/ 1524000 h 1524000"/>
                <a:gd name="connsiteX4" fmla="*/ 0 w 419100"/>
                <a:gd name="connsiteY4" fmla="*/ 1524000 h 152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9100" h="1524000">
                  <a:moveTo>
                    <a:pt x="419100" y="0"/>
                  </a:moveTo>
                  <a:cubicBezTo>
                    <a:pt x="416983" y="133350"/>
                    <a:pt x="414867" y="266700"/>
                    <a:pt x="393700" y="431800"/>
                  </a:cubicBezTo>
                  <a:cubicBezTo>
                    <a:pt x="372533" y="596900"/>
                    <a:pt x="357717" y="808567"/>
                    <a:pt x="292100" y="990600"/>
                  </a:cubicBezTo>
                  <a:cubicBezTo>
                    <a:pt x="226483" y="1172633"/>
                    <a:pt x="0" y="1524000"/>
                    <a:pt x="0" y="1524000"/>
                  </a:cubicBezTo>
                  <a:lnTo>
                    <a:pt x="0" y="1524000"/>
                  </a:lnTo>
                </a:path>
              </a:pathLst>
            </a:custGeom>
            <a:noFill/>
            <a:ln w="15875" cap="flat" cmpd="sng" algn="ctr">
              <a:solidFill>
                <a:srgbClr val="000000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  <p:cxnSp>
          <p:nvCxnSpPr>
            <p:cNvPr id="102" name="Straight Arrow Connector 101">
              <a:extLst>
                <a:ext uri="{FF2B5EF4-FFF2-40B4-BE49-F238E27FC236}">
                  <a16:creationId xmlns:a16="http://schemas.microsoft.com/office/drawing/2014/main" id="{BFB8E027-4F4D-39BC-4087-F42011FCF6A2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744095" y="2711398"/>
              <a:ext cx="54276" cy="133587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arrow" w="lg" len="lg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2DFAD9F-8349-6C27-CCB6-3049945AAF3B}"/>
              </a:ext>
            </a:extLst>
          </p:cNvPr>
          <p:cNvGrpSpPr/>
          <p:nvPr/>
        </p:nvGrpSpPr>
        <p:grpSpPr>
          <a:xfrm flipH="1">
            <a:off x="2063630" y="2813225"/>
            <a:ext cx="195861" cy="507301"/>
            <a:chOff x="1997079" y="2701253"/>
            <a:chExt cx="195861" cy="507301"/>
          </a:xfrm>
        </p:grpSpPr>
        <p:sp>
          <p:nvSpPr>
            <p:cNvPr id="101" name="Freeform 100">
              <a:extLst>
                <a:ext uri="{FF2B5EF4-FFF2-40B4-BE49-F238E27FC236}">
                  <a16:creationId xmlns:a16="http://schemas.microsoft.com/office/drawing/2014/main" id="{A0ED3421-060E-8E7A-80A1-EA6AC94D00EA}"/>
                </a:ext>
              </a:extLst>
            </p:cNvPr>
            <p:cNvSpPr/>
            <p:nvPr/>
          </p:nvSpPr>
          <p:spPr bwMode="auto">
            <a:xfrm rot="19971373">
              <a:off x="1997079" y="2809788"/>
              <a:ext cx="195861" cy="398766"/>
            </a:xfrm>
            <a:custGeom>
              <a:avLst/>
              <a:gdLst>
                <a:gd name="connsiteX0" fmla="*/ 419100 w 419100"/>
                <a:gd name="connsiteY0" fmla="*/ 0 h 1524000"/>
                <a:gd name="connsiteX1" fmla="*/ 393700 w 419100"/>
                <a:gd name="connsiteY1" fmla="*/ 431800 h 1524000"/>
                <a:gd name="connsiteX2" fmla="*/ 292100 w 419100"/>
                <a:gd name="connsiteY2" fmla="*/ 990600 h 1524000"/>
                <a:gd name="connsiteX3" fmla="*/ 0 w 419100"/>
                <a:gd name="connsiteY3" fmla="*/ 1524000 h 1524000"/>
                <a:gd name="connsiteX4" fmla="*/ 0 w 419100"/>
                <a:gd name="connsiteY4" fmla="*/ 1524000 h 152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9100" h="1524000">
                  <a:moveTo>
                    <a:pt x="419100" y="0"/>
                  </a:moveTo>
                  <a:cubicBezTo>
                    <a:pt x="416983" y="133350"/>
                    <a:pt x="414867" y="266700"/>
                    <a:pt x="393700" y="431800"/>
                  </a:cubicBezTo>
                  <a:cubicBezTo>
                    <a:pt x="372533" y="596900"/>
                    <a:pt x="357717" y="808567"/>
                    <a:pt x="292100" y="990600"/>
                  </a:cubicBezTo>
                  <a:cubicBezTo>
                    <a:pt x="226483" y="1172633"/>
                    <a:pt x="0" y="1524000"/>
                    <a:pt x="0" y="1524000"/>
                  </a:cubicBezTo>
                  <a:lnTo>
                    <a:pt x="0" y="1524000"/>
                  </a:lnTo>
                </a:path>
              </a:pathLst>
            </a:custGeom>
            <a:noFill/>
            <a:ln w="15875" cap="flat" cmpd="sng" algn="ctr">
              <a:solidFill>
                <a:srgbClr val="000000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  <p:cxnSp>
          <p:nvCxnSpPr>
            <p:cNvPr id="103" name="Straight Arrow Connector 102">
              <a:extLst>
                <a:ext uri="{FF2B5EF4-FFF2-40B4-BE49-F238E27FC236}">
                  <a16:creationId xmlns:a16="http://schemas.microsoft.com/office/drawing/2014/main" id="{9A5AC481-6BD8-97D2-4CD2-0FC53CDDF08B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2061122" y="2701253"/>
              <a:ext cx="52420" cy="135284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arrow" w="lg" len="lg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sp>
        <p:nvSpPr>
          <p:cNvPr id="104" name="Text Box 41">
            <a:extLst>
              <a:ext uri="{FF2B5EF4-FFF2-40B4-BE49-F238E27FC236}">
                <a16:creationId xmlns:a16="http://schemas.microsoft.com/office/drawing/2014/main" id="{8B181217-2990-94D7-E781-5FE8F62D0C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6123" y="2114215"/>
            <a:ext cx="3022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altLang="zh-CN" dirty="0">
                <a:solidFill>
                  <a:srgbClr val="FF0000"/>
                </a:solidFill>
                <a:latin typeface="+mn-lt"/>
                <a:ea typeface="宋体" charset="0"/>
                <a:cs typeface="宋体" charset="0"/>
              </a:rPr>
              <a:t>2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566701B5-5E7B-80CA-D0E7-315E05C6C2D3}"/>
              </a:ext>
            </a:extLst>
          </p:cNvPr>
          <p:cNvSpPr txBox="1"/>
          <p:nvPr/>
        </p:nvSpPr>
        <p:spPr>
          <a:xfrm>
            <a:off x="5754247" y="289996"/>
            <a:ext cx="3416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Xia </a:t>
            </a:r>
            <a:r>
              <a:rPr lang="en-US" i="1" dirty="0">
                <a:solidFill>
                  <a:schemeClr val="bg1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et al.</a:t>
            </a:r>
            <a:r>
              <a:rPr lang="en-US" dirty="0">
                <a:solidFill>
                  <a:schemeClr val="bg1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, APL 89, 062508 (2006)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FA4CFC4-2652-1AFB-DFED-47B18CF9CB54}"/>
              </a:ext>
            </a:extLst>
          </p:cNvPr>
          <p:cNvGrpSpPr/>
          <p:nvPr/>
        </p:nvGrpSpPr>
        <p:grpSpPr>
          <a:xfrm>
            <a:off x="291738" y="3588428"/>
            <a:ext cx="180856" cy="465363"/>
            <a:chOff x="827547" y="2863798"/>
            <a:chExt cx="180856" cy="465363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3C1F8006-DDB3-AA41-0326-7B28247890EB}"/>
                </a:ext>
              </a:extLst>
            </p:cNvPr>
            <p:cNvSpPr/>
            <p:nvPr/>
          </p:nvSpPr>
          <p:spPr bwMode="auto">
            <a:xfrm rot="1628627" flipH="1">
              <a:off x="827547" y="2966120"/>
              <a:ext cx="180856" cy="363041"/>
            </a:xfrm>
            <a:custGeom>
              <a:avLst/>
              <a:gdLst>
                <a:gd name="connsiteX0" fmla="*/ 419100 w 419100"/>
                <a:gd name="connsiteY0" fmla="*/ 0 h 1524000"/>
                <a:gd name="connsiteX1" fmla="*/ 393700 w 419100"/>
                <a:gd name="connsiteY1" fmla="*/ 431800 h 1524000"/>
                <a:gd name="connsiteX2" fmla="*/ 292100 w 419100"/>
                <a:gd name="connsiteY2" fmla="*/ 990600 h 1524000"/>
                <a:gd name="connsiteX3" fmla="*/ 0 w 419100"/>
                <a:gd name="connsiteY3" fmla="*/ 1524000 h 1524000"/>
                <a:gd name="connsiteX4" fmla="*/ 0 w 419100"/>
                <a:gd name="connsiteY4" fmla="*/ 1524000 h 152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9100" h="1524000">
                  <a:moveTo>
                    <a:pt x="419100" y="0"/>
                  </a:moveTo>
                  <a:cubicBezTo>
                    <a:pt x="416983" y="133350"/>
                    <a:pt x="414867" y="266700"/>
                    <a:pt x="393700" y="431800"/>
                  </a:cubicBezTo>
                  <a:cubicBezTo>
                    <a:pt x="372533" y="596900"/>
                    <a:pt x="357717" y="808567"/>
                    <a:pt x="292100" y="990600"/>
                  </a:cubicBezTo>
                  <a:cubicBezTo>
                    <a:pt x="226483" y="1172633"/>
                    <a:pt x="0" y="1524000"/>
                    <a:pt x="0" y="1524000"/>
                  </a:cubicBezTo>
                  <a:lnTo>
                    <a:pt x="0" y="1524000"/>
                  </a:lnTo>
                </a:path>
              </a:pathLst>
            </a:custGeom>
            <a:noFill/>
            <a:ln w="15875" cap="flat" cmpd="sng" algn="ctr">
              <a:solidFill>
                <a:srgbClr val="000000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D2A77344-4C99-FEE7-AD61-88C6D23325F7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896495" y="2863798"/>
              <a:ext cx="54276" cy="133587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arrow" w="lg" len="lg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5EE2EE7-E7D6-979C-D312-C1BB0A171042}"/>
              </a:ext>
            </a:extLst>
          </p:cNvPr>
          <p:cNvGrpSpPr/>
          <p:nvPr/>
        </p:nvGrpSpPr>
        <p:grpSpPr>
          <a:xfrm flipH="1">
            <a:off x="2608077" y="3575121"/>
            <a:ext cx="180856" cy="465363"/>
            <a:chOff x="827547" y="2863798"/>
            <a:chExt cx="180856" cy="465363"/>
          </a:xfrm>
        </p:grpSpPr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383F0DC4-D66A-A1E3-DDD9-3B3751B36409}"/>
                </a:ext>
              </a:extLst>
            </p:cNvPr>
            <p:cNvSpPr/>
            <p:nvPr/>
          </p:nvSpPr>
          <p:spPr bwMode="auto">
            <a:xfrm rot="1628627" flipH="1">
              <a:off x="827547" y="2966120"/>
              <a:ext cx="180856" cy="363041"/>
            </a:xfrm>
            <a:custGeom>
              <a:avLst/>
              <a:gdLst>
                <a:gd name="connsiteX0" fmla="*/ 419100 w 419100"/>
                <a:gd name="connsiteY0" fmla="*/ 0 h 1524000"/>
                <a:gd name="connsiteX1" fmla="*/ 393700 w 419100"/>
                <a:gd name="connsiteY1" fmla="*/ 431800 h 1524000"/>
                <a:gd name="connsiteX2" fmla="*/ 292100 w 419100"/>
                <a:gd name="connsiteY2" fmla="*/ 990600 h 1524000"/>
                <a:gd name="connsiteX3" fmla="*/ 0 w 419100"/>
                <a:gd name="connsiteY3" fmla="*/ 1524000 h 1524000"/>
                <a:gd name="connsiteX4" fmla="*/ 0 w 419100"/>
                <a:gd name="connsiteY4" fmla="*/ 1524000 h 152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9100" h="1524000">
                  <a:moveTo>
                    <a:pt x="419100" y="0"/>
                  </a:moveTo>
                  <a:cubicBezTo>
                    <a:pt x="416983" y="133350"/>
                    <a:pt x="414867" y="266700"/>
                    <a:pt x="393700" y="431800"/>
                  </a:cubicBezTo>
                  <a:cubicBezTo>
                    <a:pt x="372533" y="596900"/>
                    <a:pt x="357717" y="808567"/>
                    <a:pt x="292100" y="990600"/>
                  </a:cubicBezTo>
                  <a:cubicBezTo>
                    <a:pt x="226483" y="1172633"/>
                    <a:pt x="0" y="1524000"/>
                    <a:pt x="0" y="1524000"/>
                  </a:cubicBezTo>
                  <a:lnTo>
                    <a:pt x="0" y="1524000"/>
                  </a:lnTo>
                </a:path>
              </a:pathLst>
            </a:custGeom>
            <a:noFill/>
            <a:ln w="15875" cap="flat" cmpd="sng" algn="ctr">
              <a:solidFill>
                <a:srgbClr val="000000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82DFEEC5-647B-95B0-BEB2-3C15F8169B04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896495" y="2863798"/>
              <a:ext cx="54276" cy="133587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arrow" w="lg" len="lg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0F8C920C-CDA6-ADCE-1334-9ECAA7670780}"/>
              </a:ext>
            </a:extLst>
          </p:cNvPr>
          <p:cNvSpPr txBox="1"/>
          <p:nvPr/>
        </p:nvSpPr>
        <p:spPr>
          <a:xfrm>
            <a:off x="2582245" y="1488987"/>
            <a:ext cx="8258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1550 nm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4618D6F-8427-2F52-AFC4-782490D10DB4}"/>
              </a:ext>
            </a:extLst>
          </p:cNvPr>
          <p:cNvSpPr txBox="1"/>
          <p:nvPr/>
        </p:nvSpPr>
        <p:spPr>
          <a:xfrm rot="5400000">
            <a:off x="8184853" y="3695331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 = 100 </a:t>
            </a:r>
            <a:r>
              <a:rPr lang="en-US" dirty="0" err="1"/>
              <a:t>uW</a:t>
            </a:r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87DBB7C-C62E-C8AC-EE55-A1C83B01CB56}"/>
              </a:ext>
            </a:extLst>
          </p:cNvPr>
          <p:cNvSpPr txBox="1"/>
          <p:nvPr/>
        </p:nvSpPr>
        <p:spPr>
          <a:xfrm rot="5400000">
            <a:off x="7795913" y="3695331"/>
            <a:ext cx="1227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 = 27 um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2D7DE423-423B-AA70-56DC-CD6243AFFC0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580964" y="3247248"/>
            <a:ext cx="330200" cy="2794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C34F90D-7BA3-DD68-1B38-424157B14B6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60679" y="2090455"/>
            <a:ext cx="330200" cy="2794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6354083-516D-9F13-1724-2E189294E8B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08416" y="3241777"/>
            <a:ext cx="520700" cy="2794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5F892B2-E504-032F-0FBE-735193EE721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69835" y="2140180"/>
            <a:ext cx="5207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6726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75" grpId="0" animBg="1"/>
      <p:bldP spid="76" grpId="0"/>
      <p:bldP spid="79" grpId="0" animBg="1"/>
      <p:bldP spid="80" grpId="0"/>
      <p:bldP spid="84" grpId="0" animBg="1"/>
      <p:bldP spid="85" grpId="0" animBg="1"/>
      <p:bldP spid="89" grpId="0"/>
      <p:bldP spid="90" grpId="0"/>
      <p:bldP spid="91" grpId="0"/>
      <p:bldP spid="92" grpId="0"/>
      <p:bldP spid="93" grpId="0"/>
      <p:bldP spid="100" grpId="0"/>
      <p:bldP spid="104" grpId="0"/>
      <p:bldP spid="12" grpId="0"/>
      <p:bldP spid="19" grpId="0"/>
      <p:bldP spid="20" grpId="0"/>
      <p:bldP spid="20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958CC-64E2-05D5-7C69-BE9C3E3B1A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68" y="84456"/>
            <a:ext cx="3880361" cy="488950"/>
          </a:xfrm>
        </p:spPr>
        <p:txBody>
          <a:bodyPr/>
          <a:lstStyle/>
          <a:p>
            <a:r>
              <a:rPr lang="en-US" dirty="0"/>
              <a:t>Diamagnetic Kerr response.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08CDF9-3F30-F449-EBA0-D5755EBFEF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8D6675-1F64-884B-AD74-8E9C9193D324}" type="slidenum">
              <a:rPr lang="en-US" altLang="en-US" smtClean="0"/>
              <a:pPr/>
              <a:t>8</a:t>
            </a:fld>
            <a:endParaRPr lang="en-US" alt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4B6F265-6041-9374-6F22-9F7C782E6EF2}"/>
              </a:ext>
            </a:extLst>
          </p:cNvPr>
          <p:cNvSpPr txBox="1"/>
          <p:nvPr/>
        </p:nvSpPr>
        <p:spPr>
          <a:xfrm>
            <a:off x="334803" y="4474269"/>
            <a:ext cx="772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In-field Kerr signal demonstrates diamagnetic-like response onsetting at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cdw</a:t>
            </a:r>
            <a:r>
              <a:rPr lang="en-US" sz="1600" baseline="-25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Zero-field Kerr signal shows no TRSB (within resolution ~30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nrad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E8B8748-207D-B526-2562-C9C376A08DAB}"/>
              </a:ext>
            </a:extLst>
          </p:cNvPr>
          <p:cNvSpPr txBox="1"/>
          <p:nvPr/>
        </p:nvSpPr>
        <p:spPr>
          <a:xfrm>
            <a:off x="5899568" y="240185"/>
            <a:ext cx="33968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>
                <a:solidFill>
                  <a:schemeClr val="bg1"/>
                </a:solidFill>
                <a:latin typeface="Segoe UI Symbol" panose="020B0502040204020203" pitchFamily="34" charset="0"/>
                <a:ea typeface="Segoe UI Symbol" panose="020B0502040204020203" pitchFamily="34" charset="0"/>
              </a:defRPr>
            </a:lvl1pPr>
          </a:lstStyle>
          <a:p>
            <a:r>
              <a:rPr lang="en-US" dirty="0"/>
              <a:t>Saykin </a:t>
            </a:r>
            <a:r>
              <a:rPr lang="en-US" i="1" dirty="0"/>
              <a:t>et al.</a:t>
            </a:r>
            <a:r>
              <a:rPr lang="en-US" dirty="0"/>
              <a:t>, </a:t>
            </a:r>
            <a:r>
              <a:rPr lang="en-US" dirty="0" err="1"/>
              <a:t>arXiv</a:t>
            </a:r>
            <a:r>
              <a:rPr lang="en-US" dirty="0"/>
              <a:t>: 2209.10570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F1F8C32-B614-8D68-D58D-EA9F9F5BFD69}"/>
              </a:ext>
            </a:extLst>
          </p:cNvPr>
          <p:cNvGrpSpPr/>
          <p:nvPr/>
        </p:nvGrpSpPr>
        <p:grpSpPr>
          <a:xfrm>
            <a:off x="4522362" y="672914"/>
            <a:ext cx="4616979" cy="3665302"/>
            <a:chOff x="4522362" y="672914"/>
            <a:chExt cx="4616979" cy="3665302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C19E99F-A1FE-AC85-861E-537D88ED11E7}"/>
                </a:ext>
              </a:extLst>
            </p:cNvPr>
            <p:cNvGrpSpPr/>
            <p:nvPr/>
          </p:nvGrpSpPr>
          <p:grpSpPr>
            <a:xfrm>
              <a:off x="4522362" y="672914"/>
              <a:ext cx="4616979" cy="3665302"/>
              <a:chOff x="4522362" y="672914"/>
              <a:chExt cx="4616979" cy="3665302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4F57A701-2CA5-84CC-7E16-BBFBA97D94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522362" y="903706"/>
                <a:ext cx="4616979" cy="3434510"/>
              </a:xfrm>
              <a:prstGeom prst="rect">
                <a:avLst/>
              </a:prstGeom>
            </p:spPr>
          </p:pic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0D16441-F124-C878-5F49-1674CE335C43}"/>
                  </a:ext>
                </a:extLst>
              </p:cNvPr>
              <p:cNvSpPr txBox="1"/>
              <p:nvPr/>
            </p:nvSpPr>
            <p:spPr>
              <a:xfrm>
                <a:off x="5640233" y="672914"/>
                <a:ext cx="271585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Sample 2 (Irvine, UCSB)</a:t>
                </a:r>
              </a:p>
            </p:txBody>
          </p: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3678CE4-BE9E-398B-3E7E-CA9EFA08654D}"/>
                </a:ext>
              </a:extLst>
            </p:cNvPr>
            <p:cNvSpPr txBox="1"/>
            <p:nvPr/>
          </p:nvSpPr>
          <p:spPr>
            <a:xfrm>
              <a:off x="4680389" y="1049296"/>
              <a:ext cx="213360" cy="38362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0A7BFC2-A9F9-CDB8-C1C6-5BC7593D2C27}"/>
                </a:ext>
              </a:extLst>
            </p:cNvPr>
            <p:cNvSpPr txBox="1"/>
            <p:nvPr/>
          </p:nvSpPr>
          <p:spPr>
            <a:xfrm>
              <a:off x="4669826" y="2633903"/>
              <a:ext cx="213360" cy="38362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EB90D4A1-06A4-A1E9-F950-14670605CBCA}"/>
              </a:ext>
            </a:extLst>
          </p:cNvPr>
          <p:cNvSpPr txBox="1"/>
          <p:nvPr/>
        </p:nvSpPr>
        <p:spPr>
          <a:xfrm>
            <a:off x="851443" y="672914"/>
            <a:ext cx="32394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Sample 1 (Stanford, Dresden)	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2A67F17-9C3D-1678-66D2-C7AB871B81BA}"/>
              </a:ext>
            </a:extLst>
          </p:cNvPr>
          <p:cNvSpPr txBox="1"/>
          <p:nvPr/>
        </p:nvSpPr>
        <p:spPr>
          <a:xfrm>
            <a:off x="0" y="998495"/>
            <a:ext cx="228600" cy="4852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E33C7FE-2262-F46C-0DAE-D8972F66C0F1}"/>
              </a:ext>
            </a:extLst>
          </p:cNvPr>
          <p:cNvSpPr txBox="1"/>
          <p:nvPr/>
        </p:nvSpPr>
        <p:spPr>
          <a:xfrm>
            <a:off x="0" y="2583102"/>
            <a:ext cx="228600" cy="4852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4FDFDD34-A769-D5BF-F654-636C966DA96F}"/>
              </a:ext>
            </a:extLst>
          </p:cNvPr>
          <p:cNvGrpSpPr/>
          <p:nvPr/>
        </p:nvGrpSpPr>
        <p:grpSpPr>
          <a:xfrm>
            <a:off x="4706573" y="2719359"/>
            <a:ext cx="4127500" cy="1857170"/>
            <a:chOff x="4716301" y="2660991"/>
            <a:chExt cx="4127500" cy="1857170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9D12AC17-61DB-6AAA-DC5C-386A6FA4B41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16301" y="2660991"/>
              <a:ext cx="4127500" cy="1816100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676B871E-E9A6-33EB-5DFC-B449CDA6DAC9}"/>
                </a:ext>
              </a:extLst>
            </p:cNvPr>
            <p:cNvSpPr txBox="1"/>
            <p:nvPr/>
          </p:nvSpPr>
          <p:spPr>
            <a:xfrm>
              <a:off x="7355846" y="2878987"/>
              <a:ext cx="6399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solidFill>
                    <a:srgbClr val="FF0000"/>
                  </a:solidFill>
                </a:rPr>
                <a:t>H</a:t>
              </a:r>
              <a:r>
                <a:rPr lang="en-US" baseline="-25000" dirty="0" err="1">
                  <a:solidFill>
                    <a:srgbClr val="FF0000"/>
                  </a:solidFill>
                </a:rPr>
                <a:t>train</a:t>
              </a:r>
              <a:endParaRPr lang="en-US" baseline="-25000" dirty="0">
                <a:solidFill>
                  <a:srgbClr val="FF0000"/>
                </a:solidFill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DEDFA488-8F40-F8FA-76F5-8044F0641DE4}"/>
                </a:ext>
              </a:extLst>
            </p:cNvPr>
            <p:cNvSpPr txBox="1"/>
            <p:nvPr/>
          </p:nvSpPr>
          <p:spPr>
            <a:xfrm>
              <a:off x="4767104" y="2753186"/>
              <a:ext cx="3209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B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54D913B8-220C-5E46-3A8C-340791728E47}"/>
                </a:ext>
              </a:extLst>
            </p:cNvPr>
            <p:cNvSpPr txBox="1"/>
            <p:nvPr/>
          </p:nvSpPr>
          <p:spPr>
            <a:xfrm>
              <a:off x="8399270" y="3765931"/>
              <a:ext cx="3080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T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BE482882-70E4-0F41-CF4F-FB5652656446}"/>
                </a:ext>
              </a:extLst>
            </p:cNvPr>
            <p:cNvSpPr txBox="1"/>
            <p:nvPr/>
          </p:nvSpPr>
          <p:spPr>
            <a:xfrm>
              <a:off x="5762132" y="4148829"/>
              <a:ext cx="17572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Data acquisition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C532511D-4769-2E6A-B318-A1E1F0AB53EA}"/>
              </a:ext>
            </a:extLst>
          </p:cNvPr>
          <p:cNvGrpSpPr/>
          <p:nvPr/>
        </p:nvGrpSpPr>
        <p:grpSpPr>
          <a:xfrm>
            <a:off x="4706573" y="998237"/>
            <a:ext cx="4127500" cy="1838451"/>
            <a:chOff x="4716301" y="920413"/>
            <a:chExt cx="4127500" cy="1838451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E8F7D7C0-0861-DCE3-FC15-917DF48137F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716301" y="920413"/>
              <a:ext cx="4127500" cy="1816100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9551722-020E-51AF-54CF-D5AD09235AFD}"/>
                </a:ext>
              </a:extLst>
            </p:cNvPr>
            <p:cNvSpPr txBox="1"/>
            <p:nvPr/>
          </p:nvSpPr>
          <p:spPr>
            <a:xfrm>
              <a:off x="4768884" y="1057507"/>
              <a:ext cx="3209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B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BBD341CB-C631-F414-A092-D508547AD4C6}"/>
                </a:ext>
              </a:extLst>
            </p:cNvPr>
            <p:cNvSpPr txBox="1"/>
            <p:nvPr/>
          </p:nvSpPr>
          <p:spPr>
            <a:xfrm>
              <a:off x="8401050" y="2079979"/>
              <a:ext cx="3080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T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48DA51BF-C098-7D10-B2D7-DBAD24261B8D}"/>
                </a:ext>
              </a:extLst>
            </p:cNvPr>
            <p:cNvSpPr txBox="1"/>
            <p:nvPr/>
          </p:nvSpPr>
          <p:spPr>
            <a:xfrm>
              <a:off x="6647044" y="2441359"/>
              <a:ext cx="113204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T</a:t>
              </a:r>
              <a:r>
                <a:rPr lang="en-US" sz="1400" baseline="-25000" dirty="0"/>
                <a:t>CDW</a:t>
              </a:r>
              <a:r>
                <a:rPr lang="en-US" sz="1400" dirty="0"/>
                <a:t> = 93.5 K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7C800DB-3A8E-B827-4B0A-468F434374F2}"/>
                </a:ext>
              </a:extLst>
            </p:cNvPr>
            <p:cNvSpPr txBox="1"/>
            <p:nvPr/>
          </p:nvSpPr>
          <p:spPr>
            <a:xfrm>
              <a:off x="5114616" y="2451087"/>
              <a:ext cx="10406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/>
                <a:t>T</a:t>
              </a:r>
              <a:r>
                <a:rPr lang="en-US" sz="1400" baseline="-25000" dirty="0" err="1"/>
                <a:t>base</a:t>
              </a:r>
              <a:r>
                <a:rPr lang="en-US" sz="1400" dirty="0"/>
                <a:t> = 4.2 K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A9B1EF8B-D5E4-6023-7331-07DE4F9E2C3B}"/>
                </a:ext>
              </a:extLst>
            </p:cNvPr>
            <p:cNvSpPr txBox="1"/>
            <p:nvPr/>
          </p:nvSpPr>
          <p:spPr>
            <a:xfrm>
              <a:off x="5762132" y="1700759"/>
              <a:ext cx="175721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Data acquisition</a:t>
              </a:r>
            </a:p>
          </p:txBody>
        </p:sp>
      </p:grpSp>
      <p:sp>
        <p:nvSpPr>
          <p:cNvPr id="43" name="Title 1">
            <a:extLst>
              <a:ext uri="{FF2B5EF4-FFF2-40B4-BE49-F238E27FC236}">
                <a16:creationId xmlns:a16="http://schemas.microsoft.com/office/drawing/2014/main" id="{13866FF9-4CF7-6892-F90C-F61725402F70}"/>
              </a:ext>
            </a:extLst>
          </p:cNvPr>
          <p:cNvSpPr txBox="1">
            <a:spLocks/>
          </p:cNvSpPr>
          <p:nvPr/>
        </p:nvSpPr>
        <p:spPr bwMode="auto">
          <a:xfrm>
            <a:off x="3873419" y="81761"/>
            <a:ext cx="1506404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91440" bIns="45720" numCol="1" anchor="b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Arial"/>
                <a:ea typeface="ＭＳ Ｐゴシック" charset="0"/>
                <a:cs typeface="ＭＳ Ｐゴシック" charset="0"/>
              </a:defRPr>
            </a:lvl1pPr>
            <a:lvl2pPr algn="l" defTabSz="4572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defTabSz="4572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defTabSz="4572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defTabSz="4572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l" defTabSz="4572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Source Sans Pro Semibold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Source Sans Pro Semibold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Source Sans Pro Semibold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Source Sans Pro Semibold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dirty="0"/>
              <a:t>NO TRSB</a:t>
            </a: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040CAC21-7E3E-F5E6-E532-65BA48C0A9B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922" t="6570" r="1086" b="3041"/>
          <a:stretch/>
        </p:blipFill>
        <p:spPr>
          <a:xfrm>
            <a:off x="159945" y="1014410"/>
            <a:ext cx="4205888" cy="337761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269410FA-D0D3-88E6-2012-F46D647DEF9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066" t="6043" r="936" b="37114"/>
          <a:stretch/>
        </p:blipFill>
        <p:spPr>
          <a:xfrm>
            <a:off x="117555" y="997970"/>
            <a:ext cx="4251851" cy="2124051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CEE274DD-1ACD-1AA4-DC98-A0D3DF8151A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065" t="7499" r="123" b="36998"/>
          <a:stretch/>
        </p:blipFill>
        <p:spPr>
          <a:xfrm>
            <a:off x="118544" y="1051864"/>
            <a:ext cx="4289022" cy="2073993"/>
          </a:xfrm>
          <a:prstGeom prst="rect">
            <a:avLst/>
          </a:prstGeom>
        </p:spPr>
      </p:pic>
      <p:sp>
        <p:nvSpPr>
          <p:cNvPr id="56" name="Up Arrow 55">
            <a:extLst>
              <a:ext uri="{FF2B5EF4-FFF2-40B4-BE49-F238E27FC236}">
                <a16:creationId xmlns:a16="http://schemas.microsoft.com/office/drawing/2014/main" id="{BD20E7FF-F9C0-C36C-07AF-B970290AB6CE}"/>
              </a:ext>
            </a:extLst>
          </p:cNvPr>
          <p:cNvSpPr>
            <a:spLocks noChangeAspect="1"/>
          </p:cNvSpPr>
          <p:nvPr/>
        </p:nvSpPr>
        <p:spPr>
          <a:xfrm>
            <a:off x="741896" y="1830385"/>
            <a:ext cx="257342" cy="365760"/>
          </a:xfrm>
          <a:prstGeom prst="upArrow">
            <a:avLst/>
          </a:prstGeom>
          <a:solidFill>
            <a:srgbClr val="D95319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Up Arrow 60">
            <a:extLst>
              <a:ext uri="{FF2B5EF4-FFF2-40B4-BE49-F238E27FC236}">
                <a16:creationId xmlns:a16="http://schemas.microsoft.com/office/drawing/2014/main" id="{62DE3064-99A6-3FA6-F836-145B8719046E}"/>
              </a:ext>
            </a:extLst>
          </p:cNvPr>
          <p:cNvSpPr>
            <a:spLocks noChangeAspect="1"/>
          </p:cNvSpPr>
          <p:nvPr/>
        </p:nvSpPr>
        <p:spPr>
          <a:xfrm flipV="1">
            <a:off x="737817" y="1321783"/>
            <a:ext cx="257342" cy="365760"/>
          </a:xfrm>
          <a:prstGeom prst="upArrow">
            <a:avLst/>
          </a:prstGeom>
          <a:solidFill>
            <a:srgbClr val="0072B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6F0755D-F6F5-30A0-435C-98F8B65782C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6066" t="5921" r="1941" b="36997"/>
          <a:stretch/>
        </p:blipFill>
        <p:spPr>
          <a:xfrm>
            <a:off x="114300" y="1000665"/>
            <a:ext cx="4205888" cy="2132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4302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43" grpId="0"/>
      <p:bldP spid="6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823C64-58A4-F59C-5D76-0E9CA2BAE4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84456"/>
            <a:ext cx="4114800" cy="488950"/>
          </a:xfrm>
        </p:spPr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E7CF19-7D7E-CD32-A7EF-E30E9BB576F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8D6675-1F64-884B-AD74-8E9C9193D324}" type="slidenum">
              <a:rPr lang="en-US" altLang="en-US" smtClean="0"/>
              <a:pPr/>
              <a:t>9</a:t>
            </a:fld>
            <a:endParaRPr lang="en-US" alt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0E3044-5641-9DEA-2ADF-42F19713B85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3420" y="739505"/>
            <a:ext cx="8712650" cy="1035049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Studied two independently grown </a:t>
            </a:r>
            <a:r>
              <a:rPr lang="en-US" sz="2000" cap="none" dirty="0"/>
              <a:t>CsV</a:t>
            </a:r>
            <a:r>
              <a:rPr lang="en-US" sz="2000" cap="none" baseline="-25000" dirty="0"/>
              <a:t>3</a:t>
            </a:r>
            <a:r>
              <a:rPr lang="en-US" sz="2000" cap="none" dirty="0"/>
              <a:t>Sb</a:t>
            </a:r>
            <a:r>
              <a:rPr lang="en-US" sz="2000" cap="none" baseline="-25000" dirty="0"/>
              <a:t>5</a:t>
            </a:r>
            <a:r>
              <a:rPr lang="en-US" sz="2000" dirty="0"/>
              <a:t> samples in two different laboratories in temperature range 4.2 K &lt; T &lt; 300 K</a:t>
            </a:r>
          </a:p>
          <a:p>
            <a:pPr marL="0" indent="0"/>
            <a:endParaRPr lang="en-US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55B9B6C-5BE3-B53C-437F-2426F26661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62"/>
          <a:stretch/>
        </p:blipFill>
        <p:spPr>
          <a:xfrm>
            <a:off x="5221974" y="1436305"/>
            <a:ext cx="3864621" cy="3391312"/>
          </a:xfrm>
          <a:prstGeom prst="rect">
            <a:avLst/>
          </a:prstGeom>
        </p:spPr>
      </p:pic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920B712B-0E50-FD25-ABE0-4D779B09D70C}"/>
              </a:ext>
            </a:extLst>
          </p:cNvPr>
          <p:cNvSpPr txBox="1">
            <a:spLocks/>
          </p:cNvSpPr>
          <p:nvPr/>
        </p:nvSpPr>
        <p:spPr>
          <a:xfrm>
            <a:off x="93420" y="1444208"/>
            <a:ext cx="4993969" cy="3481833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 kern="1200" cap="small" spc="20">
                <a:solidFill>
                  <a:schemeClr val="tx1"/>
                </a:solidFill>
                <a:latin typeface="Arial"/>
                <a:ea typeface="ＭＳ Ｐゴシック" charset="0"/>
                <a:cs typeface="ＭＳ Ｐゴシック" charset="0"/>
              </a:defRPr>
            </a:lvl1pPr>
            <a:lvl2pPr marL="288925" indent="-288925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ern="1200">
                <a:solidFill>
                  <a:srgbClr val="595959"/>
                </a:solidFill>
                <a:latin typeface="Arial"/>
                <a:ea typeface="ＭＳ Ｐゴシック" charset="0"/>
                <a:cs typeface="+mn-cs"/>
              </a:defRPr>
            </a:lvl2pPr>
            <a:lvl3pPr marL="569913" indent="-225425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2000"/>
              <a:buFont typeface="Source Sans Pro" panose="020B0503030403020204" pitchFamily="34" charset="0"/>
              <a:buChar char="›"/>
              <a:defRPr kern="1200">
                <a:solidFill>
                  <a:srgbClr val="595959"/>
                </a:solidFill>
                <a:latin typeface="Arial"/>
                <a:ea typeface="ＭＳ Ｐゴシック" charset="0"/>
                <a:cs typeface="+mn-cs"/>
              </a:defRPr>
            </a:lvl3pPr>
            <a:lvl4pPr marL="914400" indent="-227013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Arial"/>
                <a:ea typeface="ＭＳ Ｐゴシック" charset="0"/>
                <a:cs typeface="+mn-cs"/>
              </a:defRPr>
            </a:lvl4pPr>
            <a:lvl5pPr marL="1258888" indent="-227013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Source Sans Pro" panose="020B0503030403020204" pitchFamily="34" charset="0"/>
              <a:buChar char="–"/>
              <a:defRPr kern="1200">
                <a:solidFill>
                  <a:srgbClr val="595959"/>
                </a:solidFill>
                <a:latin typeface="Arial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We detect CDW via birefringence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We observe </a:t>
            </a:r>
            <a:r>
              <a:rPr lang="en-US" sz="2000" b="1" dirty="0"/>
              <a:t>diamagnetic shift in Kerr signal </a:t>
            </a:r>
            <a:r>
              <a:rPr lang="en-US" sz="2000" dirty="0"/>
              <a:t>at T</a:t>
            </a:r>
            <a:r>
              <a:rPr lang="en-US" sz="2000" baseline="-25000" dirty="0"/>
              <a:t>CDW</a:t>
            </a:r>
            <a:r>
              <a:rPr lang="en-US" sz="2000" dirty="0"/>
              <a:t> (in field)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We detect </a:t>
            </a:r>
            <a:r>
              <a:rPr lang="en-US" sz="2000" b="1" dirty="0"/>
              <a:t>no spontaneous, uniform    Time-Reversal </a:t>
            </a:r>
            <a:r>
              <a:rPr lang="en-US" sz="2000" b="1" dirty="0" err="1"/>
              <a:t>Symmery</a:t>
            </a:r>
            <a:r>
              <a:rPr lang="en-US" sz="2000" b="1" dirty="0"/>
              <a:t> Breaking</a:t>
            </a:r>
            <a:r>
              <a:rPr lang="en-US" sz="2000" dirty="0"/>
              <a:t> within the resolution of our apparatus ~30 </a:t>
            </a:r>
            <a:r>
              <a:rPr lang="en-US" sz="2000" dirty="0" err="1"/>
              <a:t>nanorad</a:t>
            </a:r>
            <a:endParaRPr lang="en-US" sz="2000" dirty="0"/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000" cap="small" spc="20" dirty="0">
                <a:solidFill>
                  <a:schemeClr val="tx1"/>
                </a:solidFill>
              </a:rPr>
              <a:t>Finite-q TRSB is a possibility, but AFM order would not show diamagnetism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525D6F5-67B0-DD9A-F6CD-EEA66D6D230E}"/>
              </a:ext>
            </a:extLst>
          </p:cNvPr>
          <p:cNvSpPr txBox="1"/>
          <p:nvPr/>
        </p:nvSpPr>
        <p:spPr>
          <a:xfrm>
            <a:off x="5899568" y="240185"/>
            <a:ext cx="32929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Saykin </a:t>
            </a:r>
            <a:r>
              <a:rPr lang="en-US" i="1" dirty="0">
                <a:solidFill>
                  <a:schemeClr val="bg1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et al.</a:t>
            </a:r>
            <a:r>
              <a:rPr lang="en-US" dirty="0">
                <a:solidFill>
                  <a:schemeClr val="bg1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, </a:t>
            </a:r>
            <a:r>
              <a:rPr lang="en-US" dirty="0" err="1">
                <a:solidFill>
                  <a:schemeClr val="bg1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arXiv</a:t>
            </a:r>
            <a:r>
              <a:rPr lang="en-US" dirty="0">
                <a:solidFill>
                  <a:schemeClr val="bg1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: 2209.10570</a:t>
            </a:r>
          </a:p>
        </p:txBody>
      </p:sp>
    </p:spTree>
    <p:extLst>
      <p:ext uri="{BB962C8B-B14F-4D97-AF65-F5344CB8AC3E}">
        <p14:creationId xmlns:p14="http://schemas.microsoft.com/office/powerpoint/2010/main" val="774752445"/>
      </p:ext>
    </p:extLst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sayford_template">
  <a:themeElements>
    <a:clrScheme name="Stanford2">
      <a:dk1>
        <a:srgbClr val="000000"/>
      </a:dk1>
      <a:lt1>
        <a:srgbClr val="FFFFFF"/>
      </a:lt1>
      <a:dk2>
        <a:srgbClr val="DAD7CB"/>
      </a:dk2>
      <a:lt2>
        <a:srgbClr val="8C1515"/>
      </a:lt2>
      <a:accent1>
        <a:srgbClr val="8D3C1E"/>
      </a:accent1>
      <a:accent2>
        <a:srgbClr val="00505C"/>
      </a:accent2>
      <a:accent3>
        <a:srgbClr val="53284F"/>
      </a:accent3>
      <a:accent4>
        <a:srgbClr val="175E54"/>
      </a:accent4>
      <a:accent5>
        <a:srgbClr val="4D4F53"/>
      </a:accent5>
      <a:accent6>
        <a:srgbClr val="D2C295"/>
      </a:accent6>
      <a:hlink>
        <a:srgbClr val="A4001D"/>
      </a:hlink>
      <a:folHlink>
        <a:srgbClr val="000000"/>
      </a:folHlink>
    </a:clrScheme>
    <a:fontScheme name="Stanford">
      <a:majorFont>
        <a:latin typeface="Source Sans Pro Semibold"/>
        <a:ea typeface=""/>
        <a:cs typeface=""/>
      </a:majorFont>
      <a:minorFont>
        <a:latin typeface="Source Sans Pro"/>
        <a:ea typeface=""/>
        <a:cs typeface="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sayford" id="{7C7C4E3D-62D9-E241-94E0-DE2A4E37F232}" vid="{5F0F88B2-3E34-8248-ACD5-4524E73CC777}"/>
    </a:ext>
  </a:extLst>
</a:theme>
</file>

<file path=ppt/theme/theme2.xml><?xml version="1.0" encoding="utf-8"?>
<a:theme xmlns:a="http://schemas.openxmlformats.org/drawingml/2006/main" name="SU_Template_TopBar">
  <a:themeElements>
    <a:clrScheme name="Stanford2">
      <a:dk1>
        <a:srgbClr val="000000"/>
      </a:dk1>
      <a:lt1>
        <a:srgbClr val="FFFFFF"/>
      </a:lt1>
      <a:dk2>
        <a:srgbClr val="DAD7CB"/>
      </a:dk2>
      <a:lt2>
        <a:srgbClr val="8C1515"/>
      </a:lt2>
      <a:accent1>
        <a:srgbClr val="8D3C1E"/>
      </a:accent1>
      <a:accent2>
        <a:srgbClr val="00505C"/>
      </a:accent2>
      <a:accent3>
        <a:srgbClr val="53284F"/>
      </a:accent3>
      <a:accent4>
        <a:srgbClr val="175E54"/>
      </a:accent4>
      <a:accent5>
        <a:srgbClr val="4D4F53"/>
      </a:accent5>
      <a:accent6>
        <a:srgbClr val="D2C295"/>
      </a:accent6>
      <a:hlink>
        <a:srgbClr val="A4001D"/>
      </a:hlink>
      <a:folHlink>
        <a:srgbClr val="000000"/>
      </a:folHlink>
    </a:clrScheme>
    <a:fontScheme name="Stanford">
      <a:majorFont>
        <a:latin typeface="Source Sans Pro Semibold"/>
        <a:ea typeface=""/>
        <a:cs typeface=""/>
      </a:majorFont>
      <a:minorFont>
        <a:latin typeface="Source Sans Pro"/>
        <a:ea typeface=""/>
        <a:cs typeface="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sayford" id="{7C7C4E3D-62D9-E241-94E0-DE2A4E37F232}" vid="{B677805F-51EB-DF43-B314-9592E361E5D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sayford_template</Template>
  <TotalTime>4274</TotalTime>
  <Words>759</Words>
  <Application>Microsoft Macintosh PowerPoint</Application>
  <PresentationFormat>On-screen Show (16:9)</PresentationFormat>
  <Paragraphs>142</Paragraphs>
  <Slides>17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30" baseType="lpstr">
      <vt:lpstr>-apple-system</vt:lpstr>
      <vt:lpstr>Arial</vt:lpstr>
      <vt:lpstr>Calibri</vt:lpstr>
      <vt:lpstr>Courier New</vt:lpstr>
      <vt:lpstr>Jost</vt:lpstr>
      <vt:lpstr>Segoe UI Symbol</vt:lpstr>
      <vt:lpstr>SFRM1000</vt:lpstr>
      <vt:lpstr>Source Sans Pro</vt:lpstr>
      <vt:lpstr>Source Sans Pro Semibold</vt:lpstr>
      <vt:lpstr>Times</vt:lpstr>
      <vt:lpstr>Wingdings</vt:lpstr>
      <vt:lpstr>sayford_template</vt:lpstr>
      <vt:lpstr>SU_Template_TopBar</vt:lpstr>
      <vt:lpstr>High Resolution Polar Kerr Effect Studies of CsV3Sb5</vt:lpstr>
      <vt:lpstr>Collaboration</vt:lpstr>
      <vt:lpstr>Properties of CsV3Sb5 </vt:lpstr>
      <vt:lpstr>CDW structure in CsV3Sb5</vt:lpstr>
      <vt:lpstr>Hints of TRSB in CsV3Sb5</vt:lpstr>
      <vt:lpstr>Optical properties of CsV3Sb5</vt:lpstr>
      <vt:lpstr>Zero-Area Sagnac Interferometer</vt:lpstr>
      <vt:lpstr>Diamagnetic Kerr response.</vt:lpstr>
      <vt:lpstr>Summary</vt:lpstr>
      <vt:lpstr>Resistance data</vt:lpstr>
      <vt:lpstr>Kerr microscopy (Sample 2)</vt:lpstr>
      <vt:lpstr>Superconductivity in CsV3Sb5 </vt:lpstr>
      <vt:lpstr>Anomalous Hall Effect</vt:lpstr>
      <vt:lpstr>Optical properties of CsV3Sb5</vt:lpstr>
      <vt:lpstr>Reflectivity and linear birefringence</vt:lpstr>
      <vt:lpstr>Linear Kerr effect measurements</vt:lpstr>
      <vt:lpstr>Acknowledgements</vt:lpstr>
    </vt:vector>
  </TitlesOfParts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High Resolution Polar Kerr Effect Studies of CsV3Sb5</dc:title>
  <dc:creator>David Saykin</dc:creator>
  <dc:description>2012 PowerPoint template redesign</dc:description>
  <cp:lastModifiedBy>David Saykin</cp:lastModifiedBy>
  <cp:revision>44</cp:revision>
  <dcterms:created xsi:type="dcterms:W3CDTF">2023-03-01T01:15:14Z</dcterms:created>
  <dcterms:modified xsi:type="dcterms:W3CDTF">2025-01-05T03:46:09Z</dcterms:modified>
</cp:coreProperties>
</file>