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99" r:id="rId1"/>
    <p:sldMasterId id="2147483699" r:id="rId2"/>
  </p:sldMasterIdLst>
  <p:notesMasterIdLst>
    <p:notesMasterId r:id="rId39"/>
  </p:notesMasterIdLst>
  <p:handoutMasterIdLst>
    <p:handoutMasterId r:id="rId40"/>
  </p:handoutMasterIdLst>
  <p:sldIdLst>
    <p:sldId id="314" r:id="rId3"/>
    <p:sldId id="487" r:id="rId4"/>
    <p:sldId id="327" r:id="rId5"/>
    <p:sldId id="318" r:id="rId6"/>
    <p:sldId id="477" r:id="rId7"/>
    <p:sldId id="479" r:id="rId8"/>
    <p:sldId id="488" r:id="rId9"/>
    <p:sldId id="319" r:id="rId10"/>
    <p:sldId id="481" r:id="rId11"/>
    <p:sldId id="320" r:id="rId12"/>
    <p:sldId id="482" r:id="rId13"/>
    <p:sldId id="475" r:id="rId14"/>
    <p:sldId id="324" r:id="rId15"/>
    <p:sldId id="489" r:id="rId16"/>
    <p:sldId id="480" r:id="rId17"/>
    <p:sldId id="336" r:id="rId18"/>
    <p:sldId id="337" r:id="rId19"/>
    <p:sldId id="333" r:id="rId20"/>
    <p:sldId id="328" r:id="rId21"/>
    <p:sldId id="330" r:id="rId22"/>
    <p:sldId id="334" r:id="rId23"/>
    <p:sldId id="335" r:id="rId24"/>
    <p:sldId id="329" r:id="rId25"/>
    <p:sldId id="325" r:id="rId26"/>
    <p:sldId id="483" r:id="rId27"/>
    <p:sldId id="484" r:id="rId28"/>
    <p:sldId id="485" r:id="rId29"/>
    <p:sldId id="317" r:id="rId30"/>
    <p:sldId id="443" r:id="rId31"/>
    <p:sldId id="451" r:id="rId32"/>
    <p:sldId id="464" r:id="rId33"/>
    <p:sldId id="462" r:id="rId34"/>
    <p:sldId id="465" r:id="rId35"/>
    <p:sldId id="466" r:id="rId36"/>
    <p:sldId id="467" r:id="rId37"/>
    <p:sldId id="468" r:id="rId3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91C110-6C89-F041-AB6D-01A49E0CDA68}">
          <p14:sldIdLst>
            <p14:sldId id="314"/>
          </p14:sldIdLst>
        </p14:section>
        <p14:section name="Properties" id="{12F0E28E-7151-EF4E-927B-A4A4BCCCA4D0}">
          <p14:sldIdLst>
            <p14:sldId id="487"/>
            <p14:sldId id="327"/>
            <p14:sldId id="318"/>
            <p14:sldId id="477"/>
            <p14:sldId id="479"/>
          </p14:sldIdLst>
        </p14:section>
        <p14:section name="Kerr data" id="{359913A0-72FE-3E4F-8F9A-8CC1651523A8}">
          <p14:sldIdLst>
            <p14:sldId id="488"/>
            <p14:sldId id="319"/>
            <p14:sldId id="481"/>
            <p14:sldId id="320"/>
            <p14:sldId id="482"/>
            <p14:sldId id="475"/>
            <p14:sldId id="324"/>
          </p14:sldIdLst>
        </p14:section>
        <p14:section name="Appendix" id="{9A200F86-816C-AA44-B052-1B00592BAC2E}">
          <p14:sldIdLst>
            <p14:sldId id="489"/>
            <p14:sldId id="480"/>
            <p14:sldId id="336"/>
            <p14:sldId id="337"/>
            <p14:sldId id="333"/>
            <p14:sldId id="328"/>
            <p14:sldId id="330"/>
            <p14:sldId id="334"/>
            <p14:sldId id="335"/>
            <p14:sldId id="329"/>
            <p14:sldId id="325"/>
            <p14:sldId id="483"/>
            <p14:sldId id="484"/>
            <p14:sldId id="485"/>
            <p14:sldId id="317"/>
            <p14:sldId id="443"/>
            <p14:sldId id="451"/>
            <p14:sldId id="464"/>
            <p14:sldId id="462"/>
            <p14:sldId id="465"/>
            <p14:sldId id="466"/>
            <p14:sldId id="467"/>
            <p14:sldId id="4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9397"/>
    <a:srgbClr val="8C1515"/>
    <a:srgbClr val="9AA3A3"/>
    <a:srgbClr val="494A54"/>
    <a:srgbClr val="7D878C"/>
    <a:srgbClr val="7A4373"/>
    <a:srgbClr val="8C1514"/>
    <a:srgbClr val="0072BD"/>
    <a:srgbClr val="D95319"/>
    <a:srgbClr val="D52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7"/>
    <p:restoredTop sz="92041"/>
  </p:normalViewPr>
  <p:slideViewPr>
    <p:cSldViewPr snapToGrid="0" snapToObjects="1">
      <p:cViewPr varScale="1">
        <p:scale>
          <a:sx n="157" d="100"/>
          <a:sy n="157" d="100"/>
        </p:scale>
        <p:origin x="1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63B41D-92C1-C144-AFC1-37E7A30B31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7A743-ECA0-1747-8378-2E615F4A82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F41F42C-F297-C547-9E4D-7D60C7F81BCA}" type="datetimeFigureOut">
              <a:rPr lang="en-US" altLang="en-US"/>
              <a:pPr/>
              <a:t>3/7/24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0C8BB-D9D1-B849-9A67-84CBCDE2F9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138A4-6E34-5148-86AF-F352F34B52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E323B5-DC11-8048-8A90-05A22551B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0951AE-F46D-0C41-8F13-0540616A72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2608F-D2A5-3640-85FC-4F3BF93A24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5B09E75-F759-DF49-9D27-5DE4EC17DFEA}" type="datetimeFigureOut">
              <a:rPr lang="en-US" altLang="en-US"/>
              <a:pPr/>
              <a:t>3/7/24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226F685-BA5B-034A-9AC5-BDB176C846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027FBF-5ACF-AA47-906F-291AA500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84B0B-CB05-C044-BE36-7BB4831D46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53236-9C99-7E40-B2B1-84A7F5E49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B66B510-8053-3F43-84A3-E1BAC87B2B3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Samples came from MPI Dresden,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Work was funded by DOE, </a:t>
            </a:r>
            <a:r>
              <a:rPr lang="en-US" sz="1800">
                <a:effectLst/>
                <a:latin typeface="SFRM1000"/>
              </a:rPr>
              <a:t>Office of Science, Basic Energy Sciences, Division of Materials Sciences and Engineering, under Contract DE-AC02-76SF00515.</a:t>
            </a:r>
            <a:endParaRPr lang="en-US"/>
          </a:p>
          <a:p>
            <a:r>
              <a:rPr lang="en-US"/>
              <a:t>This presentation is continuation of results published in PRL and concentrates on new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927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plot "CVS @ 1550"</a:t>
            </a:r>
          </a:p>
          <a:p>
            <a:r>
              <a:rPr lang="en-US" dirty="0"/>
              <a:t>Less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0826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Lorenz transition in the regime of our probing laser was shown to be associated with CDW.</a:t>
            </a:r>
          </a:p>
          <a:p>
            <a:r>
              <a:rPr lang="en-US"/>
              <a:t>Label vertical lines (instead of photon energy)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80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825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5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pictures for 1550 and 830 to make it easy to see which length is discussed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6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d-electrons of vanadium contribute to bands near fermi-energy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34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optical measurement here. Liang Wu.</a:t>
            </a:r>
          </a:p>
          <a:p>
            <a:r>
              <a:rPr lang="en-US"/>
              <a:t>Say “TRSB associated with CDW”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0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optical measurement here. Liang Wu.</a:t>
            </a:r>
          </a:p>
          <a:p>
            <a:r>
              <a:rPr lang="en-US"/>
              <a:t>TRSB associated with CDW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42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optical measurement here. Liang Wu.</a:t>
            </a:r>
          </a:p>
          <a:p>
            <a:r>
              <a:rPr lang="en-US"/>
              <a:t>TRSB associated with CDW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449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“1” and “2”.</a:t>
            </a:r>
          </a:p>
          <a:p>
            <a:r>
              <a:rPr lang="en-US"/>
              <a:t>Talk about SRO faster.</a:t>
            </a:r>
          </a:p>
          <a:p>
            <a:r>
              <a:rPr lang="en-US"/>
              <a:t>Add labels "(b) no field", "(c) field train"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979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sign of MOKE changes with the sign of the training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74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Camron's data. Just add text to mention.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53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Camron's data. Just add text to mention.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84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6FAD937A-338F-A944-B95B-E81C5B97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6A715-AB95-D343-AF50-97FDA37F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2EFFE9B9-FD2F-1A42-8C7A-5FC02D51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569002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03375" y="3978843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Month, DD, YEAR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261906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24BEC-CB5E-1249-BB3A-83A9E0749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0" y="2961528"/>
            <a:ext cx="18288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0319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9137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403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3C04-A6D4-4B4F-A81B-98B27918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49D47-B158-6C45-A63F-26C4B7F41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7F95C-4B19-E546-B0F6-3ADB2B8A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David Saykin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6B6C-48ED-5546-A91C-CA4377D4048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3B1B7A5-012D-5944-9066-7BFB997CBF9F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AF38EC-741C-0B42-A2C5-BDF3A4CAB6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754912"/>
            <a:ext cx="8229600" cy="3966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5099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8F43-2088-89A7-E359-2FB68143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FB86E-048D-4D09-437D-9BCB8B279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AFBAB-C388-8160-7D6E-2AE48E6C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3D5B-3678-D949-99B2-E5B0F83D21A9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FAFDC-1571-07E2-8AC7-8F391068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32D79-8D6C-6B76-79DB-A104EC9B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207DA-D5F8-1E4E-85D6-04449682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FE7E4D-A98E-3A44-B0C1-726A5F596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582E5496-30FA-0C44-890C-E91555120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6829" y="1538765"/>
            <a:ext cx="6217920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829" y="2571750"/>
            <a:ext cx="6217920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 noChangeAspect="1"/>
          </p:cNvSpPr>
          <p:nvPr>
            <p:ph type="pic" sz="quarter" idx="13"/>
          </p:nvPr>
        </p:nvSpPr>
        <p:spPr>
          <a:xfrm>
            <a:off x="6954043" y="1538765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270561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3C04-A6D4-4B4F-A81B-98B27918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49D47-B158-6C45-A63F-26C4B7F41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7F95C-4B19-E546-B0F6-3ADB2B8A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David Saykin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6B6C-48ED-5546-A91C-CA4377D4048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3B1B7A5-012D-5944-9066-7BFB997CBF9F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AF38EC-741C-0B42-A2C5-BDF3A4CAB6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754912"/>
            <a:ext cx="8229600" cy="3966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793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8061-DE41-BD47-BDAB-9A2A200A5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337BD-6D18-3E43-A34E-B430541AB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55DD6-F019-3E42-B5B4-A7EB6DE2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David Saykin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4EAFC-B2EE-F345-AB5D-A1D76BC52D0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3B1B7A5-012D-5944-9066-7BFB997CBF9F}" type="datetimeFigureOut">
              <a:rPr lang="en-US" smtClean="0"/>
              <a:pPr/>
              <a:t>3/7/24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0E861C-7FF1-064A-8989-759D10D9B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69926"/>
            <a:ext cx="8229600" cy="271462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1D3D19-07B7-5942-BA6C-169F4D9D93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063625"/>
            <a:ext cx="8229600" cy="35934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382451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6FAD937A-338F-A944-B95B-E81C5B97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6A715-AB95-D343-AF50-97FDA37F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2EFFE9B9-FD2F-1A42-8C7A-5FC02D51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055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902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0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FE7E4D-A98E-3A44-B0C1-726A5F596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582E5496-30FA-0C44-890C-E91555120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554748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8590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932DB306-413F-4940-AD50-BBD5EDCC0A66}"/>
              </a:ext>
            </a:extLst>
          </p:cNvPr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31AD706C-0107-AE45-86F0-0F1595164FCB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158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446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5CE7E5-2413-CD42-A77D-AA71C525C063}"/>
              </a:ext>
            </a:extLst>
          </p:cNvPr>
          <p:cNvSpPr/>
          <p:nvPr/>
        </p:nvSpPr>
        <p:spPr>
          <a:xfrm>
            <a:off x="-11113" y="0"/>
            <a:ext cx="9155113" cy="64008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8C1515"/>
              </a:solidFill>
              <a:latin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1285DAE-BEE4-9F46-83D4-FB51CB2D1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868" y="4839033"/>
            <a:ext cx="457200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68D6675-1F64-884B-AD74-8E9C9193D32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5126" name="Picture 10" title="Stanford University">
            <a:extLst>
              <a:ext uri="{FF2B5EF4-FFF2-40B4-BE49-F238E27FC236}">
                <a16:creationId xmlns:a16="http://schemas.microsoft.com/office/drawing/2014/main" id="{F941E994-ECC9-3647-9D0A-21BF75994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88" y="4881102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983EADF7-014B-4740-8FC6-E6EE9580D0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84456"/>
            <a:ext cx="8229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905AD-3863-4A4A-942B-C3A51A97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03288"/>
            <a:ext cx="8229600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09EE1B-76E0-7545-9B04-34527969E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1955" y="4840252"/>
            <a:ext cx="50889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David Saykin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9B806-6E94-5041-B54C-E16511A15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20" y="4839033"/>
            <a:ext cx="101369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B7A5-012D-5944-9066-7BFB997CBF9F}" type="datetimeFigureOut">
              <a:rPr lang="en-US" smtClean="0"/>
              <a:pPr/>
              <a:t>3/7/24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8" r:id="rId3"/>
    <p:sldLayoutId id="2147484107" r:id="rId4"/>
  </p:sldLayoutIdLst>
  <p:transition spd="slow">
    <p:fade/>
  </p:transition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 cap="small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983EADF7-014B-4740-8FC6-E6EE9580D0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905AD-3863-4A4A-942B-C3A51A97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1285DAE-BEE4-9F46-83D4-FB51CB2D1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68D6675-1F64-884B-AD74-8E9C9193D32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CE7E5-2413-CD42-A77D-AA71C525C063}"/>
              </a:ext>
            </a:extLst>
          </p:cNvPr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>
            <a:extLst>
              <a:ext uri="{FF2B5EF4-FFF2-40B4-BE49-F238E27FC236}">
                <a16:creationId xmlns:a16="http://schemas.microsoft.com/office/drawing/2014/main" id="{F941E994-ECC9-3647-9D0A-21BF75994A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109" r:id="rId8"/>
    <p:sldLayoutId id="2147484110" r:id="rId9"/>
  </p:sldLayoutIdLst>
  <p:transition spd="slow">
    <p:fade/>
  </p:transition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 cap="small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.jpe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0.png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08EDA-CFFB-9F4A-8C5E-6A90AAD9B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67894"/>
            <a:ext cx="8229600" cy="618473"/>
          </a:xfrm>
        </p:spPr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Polar Kerr Effect Studies of Kagome Metals CsV</a:t>
            </a:r>
            <a:r>
              <a:rPr lang="en-US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ScV</a:t>
            </a:r>
            <a:r>
              <a:rPr lang="en-US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FEB21-89E9-6A4E-9D5C-6A78A638EA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73442" y="2487673"/>
            <a:ext cx="6059488" cy="205740"/>
          </a:xfrm>
        </p:spPr>
        <p:txBody>
          <a:bodyPr/>
          <a:lstStyle/>
          <a:p>
            <a:r>
              <a:rPr lang="en-US" dirty="0"/>
              <a:t>March 7, 2024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8FD0678-FE2C-734E-9D88-1418898C8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985424"/>
            <a:ext cx="8229600" cy="461897"/>
          </a:xfrm>
        </p:spPr>
        <p:txBody>
          <a:bodyPr/>
          <a:lstStyle/>
          <a:p>
            <a:r>
              <a:rPr lang="en-US" dirty="0"/>
              <a:t>David Saykin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43B8CBC-815B-859A-76B5-0A3716A0171C}"/>
              </a:ext>
            </a:extLst>
          </p:cNvPr>
          <p:cNvSpPr txBox="1">
            <a:spLocks/>
          </p:cNvSpPr>
          <p:nvPr/>
        </p:nvSpPr>
        <p:spPr>
          <a:xfrm>
            <a:off x="1547070" y="4121950"/>
            <a:ext cx="6059488" cy="205740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noAutofit/>
          </a:bodyPr>
          <a:lstStyle>
            <a:lvl1pPr marL="342900" indent="-34290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u="none" strike="noStrike">
                <a:solidFill>
                  <a:srgbClr val="2C353B"/>
                </a:solidFill>
                <a:effectLst/>
                <a:latin typeface="Jost"/>
              </a:rPr>
              <a:t>APS March Meeting 2024</a:t>
            </a:r>
          </a:p>
          <a:p>
            <a:r>
              <a:rPr lang="en-US" b="1" i="0" u="none" strike="noStrike">
                <a:solidFill>
                  <a:srgbClr val="2C353B"/>
                </a:solidFill>
                <a:effectLst/>
                <a:latin typeface="Jost"/>
              </a:rPr>
              <a:t>W16: Competing Orders in the Kagome Lattice Superconductors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6D4460-A0B2-3F5A-D63D-B0E267535A9D}"/>
              </a:ext>
            </a:extLst>
          </p:cNvPr>
          <p:cNvSpPr txBox="1"/>
          <p:nvPr/>
        </p:nvSpPr>
        <p:spPr>
          <a:xfrm>
            <a:off x="-9335" y="4806276"/>
            <a:ext cx="387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PRL 131, 016901 (2023)</a:t>
            </a:r>
          </a:p>
        </p:txBody>
      </p:sp>
      <p:pic>
        <p:nvPicPr>
          <p:cNvPr id="7" name="Picture 6" descr="Department of Energy | GlobalChange.gov">
            <a:extLst>
              <a:ext uri="{FF2B5EF4-FFF2-40B4-BE49-F238E27FC236}">
                <a16:creationId xmlns:a16="http://schemas.microsoft.com/office/drawing/2014/main" id="{068AF823-D0DF-B273-F1E3-262959E7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7" y="3014073"/>
            <a:ext cx="68580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ome | Max Planck Institute for Chemical Physics of Solids">
            <a:extLst>
              <a:ext uri="{FF2B5EF4-FFF2-40B4-BE49-F238E27FC236}">
                <a16:creationId xmlns:a16="http://schemas.microsoft.com/office/drawing/2014/main" id="{D31E26B4-2D4F-D6ED-93AD-C389DA6ED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38" y="2948056"/>
            <a:ext cx="830706" cy="81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vent - Community Hub">
            <a:extLst>
              <a:ext uri="{FF2B5EF4-FFF2-40B4-BE49-F238E27FC236}">
                <a16:creationId xmlns:a16="http://schemas.microsoft.com/office/drawing/2014/main" id="{DA8E9137-4D9F-E9E1-FE93-92B4552A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58" y="98472"/>
            <a:ext cx="1345288" cy="69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566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6F265-6041-9374-6F22-9F7C782E6EF2}"/>
              </a:ext>
            </a:extLst>
          </p:cNvPr>
          <p:cNvSpPr txBox="1"/>
          <p:nvPr/>
        </p:nvSpPr>
        <p:spPr>
          <a:xfrm>
            <a:off x="334803" y="4474269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In-field Kerr signal demonstrates diamagnetic-like response onsetting at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err="1">
                <a:latin typeface="Arial" panose="020B0604020202020204" pitchFamily="34" charset="0"/>
                <a:cs typeface="Arial" panose="020B0604020202020204" pitchFamily="34" charset="0"/>
              </a:rPr>
              <a:t>cdw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Zero-field Kerr signal shows no TRSB (within resolution ~30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nrad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8B8748-207D-B526-2562-C9C376A08DAB}"/>
              </a:ext>
            </a:extLst>
          </p:cNvPr>
          <p:cNvSpPr txBox="1"/>
          <p:nvPr/>
        </p:nvSpPr>
        <p:spPr>
          <a:xfrm>
            <a:off x="5264562" y="247545"/>
            <a:ext cx="387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pPr algn="r"/>
            <a:r>
              <a:rPr lang="en-US" dirty="0"/>
              <a:t>Saykin </a:t>
            </a:r>
            <a:r>
              <a:rPr lang="en-US" i="1" dirty="0"/>
              <a:t>et al.</a:t>
            </a:r>
            <a:r>
              <a:rPr lang="en-US" dirty="0"/>
              <a:t>, PRL 131, 016901 (2023)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F8C32-B614-8D68-D58D-EA9F9F5BFD69}"/>
              </a:ext>
            </a:extLst>
          </p:cNvPr>
          <p:cNvGrpSpPr/>
          <p:nvPr/>
        </p:nvGrpSpPr>
        <p:grpSpPr>
          <a:xfrm>
            <a:off x="4522362" y="672914"/>
            <a:ext cx="4616979" cy="3665302"/>
            <a:chOff x="4522362" y="672914"/>
            <a:chExt cx="4616979" cy="36653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19E99F-A1FE-AC85-861E-537D88ED11E7}"/>
                </a:ext>
              </a:extLst>
            </p:cNvPr>
            <p:cNvGrpSpPr/>
            <p:nvPr/>
          </p:nvGrpSpPr>
          <p:grpSpPr>
            <a:xfrm>
              <a:off x="4522362" y="672914"/>
              <a:ext cx="4616979" cy="3665302"/>
              <a:chOff x="4522362" y="672914"/>
              <a:chExt cx="4616979" cy="36653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F57A701-2CA5-84CC-7E16-BBFBA97D9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2362" y="903706"/>
                <a:ext cx="4616979" cy="343451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D16441-F124-C878-5F49-1674CE335C43}"/>
                  </a:ext>
                </a:extLst>
              </p:cNvPr>
              <p:cNvSpPr txBox="1"/>
              <p:nvPr/>
            </p:nvSpPr>
            <p:spPr>
              <a:xfrm>
                <a:off x="5640233" y="672914"/>
                <a:ext cx="27158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Sample 2 (Irvine, UCSB)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678CE4-BE9E-398B-3E7E-CA9EFA08654D}"/>
                </a:ext>
              </a:extLst>
            </p:cNvPr>
            <p:cNvSpPr txBox="1"/>
            <p:nvPr/>
          </p:nvSpPr>
          <p:spPr>
            <a:xfrm>
              <a:off x="4680389" y="1049296"/>
              <a:ext cx="213360" cy="3836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7BFC2-A9F9-CDB8-C1C6-5BC7593D2C27}"/>
                </a:ext>
              </a:extLst>
            </p:cNvPr>
            <p:cNvSpPr txBox="1"/>
            <p:nvPr/>
          </p:nvSpPr>
          <p:spPr>
            <a:xfrm>
              <a:off x="4669826" y="2633903"/>
              <a:ext cx="213360" cy="3836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B90D4A1-06A4-A1E9-F950-14670605CBCA}"/>
              </a:ext>
            </a:extLst>
          </p:cNvPr>
          <p:cNvSpPr txBox="1"/>
          <p:nvPr/>
        </p:nvSpPr>
        <p:spPr>
          <a:xfrm>
            <a:off x="851443" y="672914"/>
            <a:ext cx="323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Sample 1 (Stanford, Dresden)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A67F17-9C3D-1678-66D2-C7AB871B81BA}"/>
              </a:ext>
            </a:extLst>
          </p:cNvPr>
          <p:cNvSpPr txBox="1"/>
          <p:nvPr/>
        </p:nvSpPr>
        <p:spPr>
          <a:xfrm>
            <a:off x="0" y="998495"/>
            <a:ext cx="228600" cy="485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33C7FE-2262-F46C-0DAE-D8972F66C0F1}"/>
              </a:ext>
            </a:extLst>
          </p:cNvPr>
          <p:cNvSpPr txBox="1"/>
          <p:nvPr/>
        </p:nvSpPr>
        <p:spPr>
          <a:xfrm>
            <a:off x="0" y="2583102"/>
            <a:ext cx="228600" cy="485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DFDD34-A769-D5BF-F654-636C966DA96F}"/>
              </a:ext>
            </a:extLst>
          </p:cNvPr>
          <p:cNvGrpSpPr/>
          <p:nvPr/>
        </p:nvGrpSpPr>
        <p:grpSpPr>
          <a:xfrm>
            <a:off x="4706573" y="2719359"/>
            <a:ext cx="4127500" cy="1857170"/>
            <a:chOff x="4716301" y="2660991"/>
            <a:chExt cx="4127500" cy="18571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D12AC17-61DB-6AAA-DC5C-386A6FA4B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301" y="2660991"/>
              <a:ext cx="4127500" cy="18161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6B871E-E9A6-33EB-5DFC-B449CDA6DAC9}"/>
                </a:ext>
              </a:extLst>
            </p:cNvPr>
            <p:cNvSpPr txBox="1"/>
            <p:nvPr/>
          </p:nvSpPr>
          <p:spPr>
            <a:xfrm>
              <a:off x="7355846" y="2878987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>
                  <a:solidFill>
                    <a:srgbClr val="FF0000"/>
                  </a:solidFill>
                </a:rPr>
                <a:t>H</a:t>
              </a:r>
              <a:r>
                <a:rPr lang="en-US" baseline="-25000" err="1">
                  <a:solidFill>
                    <a:srgbClr val="FF0000"/>
                  </a:solidFill>
                </a:rPr>
                <a:t>train</a:t>
              </a:r>
              <a:endParaRPr lang="en-US" baseline="-2500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DFA488-8F40-F8FA-76F5-8044F0641DE4}"/>
                </a:ext>
              </a:extLst>
            </p:cNvPr>
            <p:cNvSpPr txBox="1"/>
            <p:nvPr/>
          </p:nvSpPr>
          <p:spPr>
            <a:xfrm>
              <a:off x="4767104" y="2753186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D913B8-220C-5E46-3A8C-340791728E47}"/>
                </a:ext>
              </a:extLst>
            </p:cNvPr>
            <p:cNvSpPr txBox="1"/>
            <p:nvPr/>
          </p:nvSpPr>
          <p:spPr>
            <a:xfrm>
              <a:off x="8399270" y="3765931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E482882-70E4-0F41-CF4F-FB5652656446}"/>
                </a:ext>
              </a:extLst>
            </p:cNvPr>
            <p:cNvSpPr txBox="1"/>
            <p:nvPr/>
          </p:nvSpPr>
          <p:spPr>
            <a:xfrm>
              <a:off x="5762132" y="4148829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Data acquisition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32511D-4769-2E6A-B318-A1E1F0AB53EA}"/>
              </a:ext>
            </a:extLst>
          </p:cNvPr>
          <p:cNvGrpSpPr/>
          <p:nvPr/>
        </p:nvGrpSpPr>
        <p:grpSpPr>
          <a:xfrm>
            <a:off x="4706573" y="998237"/>
            <a:ext cx="4127500" cy="1838451"/>
            <a:chOff x="4716301" y="920413"/>
            <a:chExt cx="4127500" cy="183845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F7D7C0-0861-DCE3-FC15-917DF4813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6301" y="920413"/>
              <a:ext cx="4127500" cy="18161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551722-020E-51AF-54CF-D5AD09235AFD}"/>
                </a:ext>
              </a:extLst>
            </p:cNvPr>
            <p:cNvSpPr txBox="1"/>
            <p:nvPr/>
          </p:nvSpPr>
          <p:spPr>
            <a:xfrm>
              <a:off x="4768884" y="105750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D341CB-C631-F414-A092-D508547AD4C6}"/>
                </a:ext>
              </a:extLst>
            </p:cNvPr>
            <p:cNvSpPr txBox="1"/>
            <p:nvPr/>
          </p:nvSpPr>
          <p:spPr>
            <a:xfrm>
              <a:off x="8401050" y="207997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DA51BF-C098-7D10-B2D7-DBAD24261B8D}"/>
                </a:ext>
              </a:extLst>
            </p:cNvPr>
            <p:cNvSpPr txBox="1"/>
            <p:nvPr/>
          </p:nvSpPr>
          <p:spPr>
            <a:xfrm>
              <a:off x="6647044" y="2441359"/>
              <a:ext cx="1132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T</a:t>
              </a:r>
              <a:r>
                <a:rPr lang="en-US" sz="1400" baseline="-25000"/>
                <a:t>CDW</a:t>
              </a:r>
              <a:r>
                <a:rPr lang="en-US" sz="1400"/>
                <a:t> = 93.5 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800DB-3A8E-B827-4B0A-468F434374F2}"/>
                </a:ext>
              </a:extLst>
            </p:cNvPr>
            <p:cNvSpPr txBox="1"/>
            <p:nvPr/>
          </p:nvSpPr>
          <p:spPr>
            <a:xfrm>
              <a:off x="5114616" y="2451087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err="1"/>
                <a:t>T</a:t>
              </a:r>
              <a:r>
                <a:rPr lang="en-US" sz="1400" baseline="-25000" err="1"/>
                <a:t>base</a:t>
              </a:r>
              <a:r>
                <a:rPr lang="en-US" sz="1400"/>
                <a:t> = 4.2 K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B1EF8B-D5E4-6023-7331-07DE4F9E2C3B}"/>
                </a:ext>
              </a:extLst>
            </p:cNvPr>
            <p:cNvSpPr txBox="1"/>
            <p:nvPr/>
          </p:nvSpPr>
          <p:spPr>
            <a:xfrm>
              <a:off x="5762132" y="1700759"/>
              <a:ext cx="17572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Data acquisition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040CAC21-7E3E-F5E6-E532-65BA48C0A9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22" t="6570" r="1086" b="3041"/>
          <a:stretch/>
        </p:blipFill>
        <p:spPr>
          <a:xfrm>
            <a:off x="159945" y="1014410"/>
            <a:ext cx="4205888" cy="33776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69410FA-D0D3-88E6-2012-F46D647DEF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66" t="6043" r="936" b="37114"/>
          <a:stretch/>
        </p:blipFill>
        <p:spPr>
          <a:xfrm>
            <a:off x="117555" y="997970"/>
            <a:ext cx="4251851" cy="212405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EE274DD-1ACD-1AA4-DC98-A0D3DF8151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65" t="7499" r="123" b="36998"/>
          <a:stretch/>
        </p:blipFill>
        <p:spPr>
          <a:xfrm>
            <a:off x="118544" y="1051864"/>
            <a:ext cx="4289022" cy="2073993"/>
          </a:xfrm>
          <a:prstGeom prst="rect">
            <a:avLst/>
          </a:prstGeom>
        </p:spPr>
      </p:pic>
      <p:sp>
        <p:nvSpPr>
          <p:cNvPr id="56" name="Up Arrow 55">
            <a:extLst>
              <a:ext uri="{FF2B5EF4-FFF2-40B4-BE49-F238E27FC236}">
                <a16:creationId xmlns:a16="http://schemas.microsoft.com/office/drawing/2014/main" id="{BD20E7FF-F9C0-C36C-07AF-B970290AB6CE}"/>
              </a:ext>
            </a:extLst>
          </p:cNvPr>
          <p:cNvSpPr>
            <a:spLocks noChangeAspect="1"/>
          </p:cNvSpPr>
          <p:nvPr/>
        </p:nvSpPr>
        <p:spPr>
          <a:xfrm>
            <a:off x="741896" y="1830385"/>
            <a:ext cx="257342" cy="365760"/>
          </a:xfrm>
          <a:prstGeom prst="upArrow">
            <a:avLst/>
          </a:prstGeom>
          <a:solidFill>
            <a:srgbClr val="D953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62DE3064-99A6-3FA6-F836-145B8719046E}"/>
              </a:ext>
            </a:extLst>
          </p:cNvPr>
          <p:cNvSpPr>
            <a:spLocks noChangeAspect="1"/>
          </p:cNvSpPr>
          <p:nvPr/>
        </p:nvSpPr>
        <p:spPr>
          <a:xfrm flipV="1">
            <a:off x="737817" y="1321783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F0755D-F6F5-30A0-435C-98F8B65782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66" t="5921" r="1941" b="36997"/>
          <a:stretch/>
        </p:blipFill>
        <p:spPr>
          <a:xfrm>
            <a:off x="114300" y="1000665"/>
            <a:ext cx="4205888" cy="213296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37E703C-37A5-A51F-3DEC-064DC5D4977E}"/>
              </a:ext>
            </a:extLst>
          </p:cNvPr>
          <p:cNvSpPr txBox="1">
            <a:spLocks/>
          </p:cNvSpPr>
          <p:nvPr/>
        </p:nvSpPr>
        <p:spPr bwMode="auto">
          <a:xfrm>
            <a:off x="640080" y="78447"/>
            <a:ext cx="170555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r>
              <a:rPr lang="en-US"/>
              <a:t> @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F3628-E797-2940-AE98-6A36C10F1C64}"/>
              </a:ext>
            </a:extLst>
          </p:cNvPr>
          <p:cNvSpPr/>
          <p:nvPr/>
        </p:nvSpPr>
        <p:spPr>
          <a:xfrm>
            <a:off x="2192728" y="74745"/>
            <a:ext cx="1571264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1550 nm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B62F2E-7FC5-6623-4C97-35A428AE9B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10</a:t>
            </a:fld>
            <a:r>
              <a:rPr lang="en-US" alt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89430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6F265-6041-9374-6F22-9F7C782E6EF2}"/>
              </a:ext>
            </a:extLst>
          </p:cNvPr>
          <p:cNvSpPr txBox="1"/>
          <p:nvPr/>
        </p:nvSpPr>
        <p:spPr>
          <a:xfrm>
            <a:off x="334803" y="4474269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In-field Kerr signal demonstrates diamagnetic-like response onsetting 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cdw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Zero-field Kerr signal shows no TRSB (within resolution ~50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A67F17-9C3D-1678-66D2-C7AB871B81BA}"/>
              </a:ext>
            </a:extLst>
          </p:cNvPr>
          <p:cNvSpPr txBox="1"/>
          <p:nvPr/>
        </p:nvSpPr>
        <p:spPr>
          <a:xfrm>
            <a:off x="0" y="998495"/>
            <a:ext cx="228600" cy="485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33C7FE-2262-F46C-0DAE-D8972F66C0F1}"/>
              </a:ext>
            </a:extLst>
          </p:cNvPr>
          <p:cNvSpPr txBox="1"/>
          <p:nvPr/>
        </p:nvSpPr>
        <p:spPr>
          <a:xfrm>
            <a:off x="0" y="2583102"/>
            <a:ext cx="228600" cy="485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40CAC21-7E3E-F5E6-E532-65BA48C0A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2" t="6570" r="1086" b="3041"/>
          <a:stretch/>
        </p:blipFill>
        <p:spPr>
          <a:xfrm>
            <a:off x="159945" y="1014410"/>
            <a:ext cx="4205888" cy="3377610"/>
          </a:xfrm>
          <a:prstGeom prst="rect">
            <a:avLst/>
          </a:prstGeom>
        </p:spPr>
      </p:pic>
      <p:sp>
        <p:nvSpPr>
          <p:cNvPr id="56" name="Up Arrow 55">
            <a:extLst>
              <a:ext uri="{FF2B5EF4-FFF2-40B4-BE49-F238E27FC236}">
                <a16:creationId xmlns:a16="http://schemas.microsoft.com/office/drawing/2014/main" id="{BD20E7FF-F9C0-C36C-07AF-B970290AB6CE}"/>
              </a:ext>
            </a:extLst>
          </p:cNvPr>
          <p:cNvSpPr>
            <a:spLocks noChangeAspect="1"/>
          </p:cNvSpPr>
          <p:nvPr/>
        </p:nvSpPr>
        <p:spPr>
          <a:xfrm>
            <a:off x="741896" y="1830385"/>
            <a:ext cx="257342" cy="365760"/>
          </a:xfrm>
          <a:prstGeom prst="upArrow">
            <a:avLst/>
          </a:prstGeom>
          <a:solidFill>
            <a:srgbClr val="D953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62DE3064-99A6-3FA6-F836-145B8719046E}"/>
              </a:ext>
            </a:extLst>
          </p:cNvPr>
          <p:cNvSpPr>
            <a:spLocks noChangeAspect="1"/>
          </p:cNvSpPr>
          <p:nvPr/>
        </p:nvSpPr>
        <p:spPr>
          <a:xfrm flipV="1">
            <a:off x="737817" y="1321783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7E703C-37A5-A51F-3DEC-064DC5D4977E}"/>
              </a:ext>
            </a:extLst>
          </p:cNvPr>
          <p:cNvSpPr txBox="1">
            <a:spLocks/>
          </p:cNvSpPr>
          <p:nvPr/>
        </p:nvSpPr>
        <p:spPr bwMode="auto">
          <a:xfrm>
            <a:off x="640080" y="78447"/>
            <a:ext cx="170555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r>
              <a:rPr lang="en-US"/>
              <a:t> @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F3628-E797-2940-AE98-6A36C10F1C64}"/>
              </a:ext>
            </a:extLst>
          </p:cNvPr>
          <p:cNvSpPr/>
          <p:nvPr/>
        </p:nvSpPr>
        <p:spPr>
          <a:xfrm>
            <a:off x="2192728" y="74745"/>
            <a:ext cx="1571264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1550 nm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B62F2E-7FC5-6623-4C97-35A428AE9B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11</a:t>
            </a:fld>
            <a:r>
              <a:rPr lang="en-US" altLang="en-US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4542A-CEB4-4967-9204-A0456A832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463" y="842047"/>
            <a:ext cx="4389120" cy="35910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2D0375-9B49-93C2-F2CA-38104C80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640" y="78447"/>
            <a:ext cx="1675737" cy="488950"/>
          </a:xfrm>
        </p:spPr>
        <p:txBody>
          <a:bodyPr/>
          <a:lstStyle/>
          <a:p>
            <a:r>
              <a:rPr lang="en-US" dirty="0"/>
              <a:t>ScV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  <a:r>
              <a:rPr lang="en-US" dirty="0"/>
              <a:t> @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488350-4DF7-7FDA-2923-5278CC20F398}"/>
              </a:ext>
            </a:extLst>
          </p:cNvPr>
          <p:cNvSpPr/>
          <p:nvPr/>
        </p:nvSpPr>
        <p:spPr>
          <a:xfrm>
            <a:off x="6849410" y="74745"/>
            <a:ext cx="1571264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1550 nm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1B3E2925-57D3-015C-CF92-04E3A5B6E45C}"/>
              </a:ext>
            </a:extLst>
          </p:cNvPr>
          <p:cNvSpPr>
            <a:spLocks noChangeAspect="1"/>
          </p:cNvSpPr>
          <p:nvPr/>
        </p:nvSpPr>
        <p:spPr>
          <a:xfrm>
            <a:off x="7927732" y="1202180"/>
            <a:ext cx="257342" cy="365760"/>
          </a:xfrm>
          <a:prstGeom prst="upArrow">
            <a:avLst/>
          </a:prstGeom>
          <a:solidFill>
            <a:srgbClr val="D953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DCFF1A73-E7B6-3CC6-E298-C23EC1BFF288}"/>
              </a:ext>
            </a:extLst>
          </p:cNvPr>
          <p:cNvSpPr>
            <a:spLocks noChangeAspect="1"/>
          </p:cNvSpPr>
          <p:nvPr/>
        </p:nvSpPr>
        <p:spPr>
          <a:xfrm flipV="1">
            <a:off x="7927732" y="2147704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7979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E34FAD3D-4DDB-AFD2-5514-E24F570BB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2" y="844613"/>
            <a:ext cx="4385879" cy="3593592"/>
          </a:xfrm>
          <a:prstGeom prst="rect">
            <a:avLst/>
          </a:prstGeom>
        </p:spPr>
      </p:pic>
      <p:sp>
        <p:nvSpPr>
          <p:cNvPr id="61" name="Up Arrow 60">
            <a:extLst>
              <a:ext uri="{FF2B5EF4-FFF2-40B4-BE49-F238E27FC236}">
                <a16:creationId xmlns:a16="http://schemas.microsoft.com/office/drawing/2014/main" id="{62DE3064-99A6-3FA6-F836-145B8719046E}"/>
              </a:ext>
            </a:extLst>
          </p:cNvPr>
          <p:cNvSpPr>
            <a:spLocks noChangeAspect="1"/>
          </p:cNvSpPr>
          <p:nvPr/>
        </p:nvSpPr>
        <p:spPr>
          <a:xfrm flipV="1">
            <a:off x="3547291" y="2148412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0FAD8-B497-FFDC-A40F-6BC727DD8DB6}"/>
              </a:ext>
            </a:extLst>
          </p:cNvPr>
          <p:cNvSpPr txBox="1">
            <a:spLocks/>
          </p:cNvSpPr>
          <p:nvPr/>
        </p:nvSpPr>
        <p:spPr bwMode="auto">
          <a:xfrm>
            <a:off x="640080" y="78447"/>
            <a:ext cx="170555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r>
              <a:rPr lang="en-US"/>
              <a:t> @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E7EDF-DCE1-07FC-287E-9CEA096927D2}"/>
              </a:ext>
            </a:extLst>
          </p:cNvPr>
          <p:cNvSpPr/>
          <p:nvPr/>
        </p:nvSpPr>
        <p:spPr>
          <a:xfrm>
            <a:off x="2235095" y="74745"/>
            <a:ext cx="1375698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830</a:t>
            </a:r>
            <a:r>
              <a:rPr lang="en-US" sz="28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 nm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53A55BF-5063-C0B3-AAAD-E9D68588B1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12</a:t>
            </a:fld>
            <a:r>
              <a:rPr lang="en-US" altLang="en-US" dirty="0"/>
              <a:t>] 	W16: D. Saykin</a:t>
            </a:r>
          </a:p>
        </p:txBody>
      </p:sp>
      <p:pic>
        <p:nvPicPr>
          <p:cNvPr id="2" name="Picture 1" descr="A graph of different temperature&#10;&#10;Description automatically generated with medium confidence">
            <a:extLst>
              <a:ext uri="{FF2B5EF4-FFF2-40B4-BE49-F238E27FC236}">
                <a16:creationId xmlns:a16="http://schemas.microsoft.com/office/drawing/2014/main" id="{1D8E999C-21EE-DFC3-CF6E-205A17E6B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707" y="844613"/>
            <a:ext cx="4385879" cy="35935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DDF993-D3F8-C52E-7D43-62F679E3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942" y="92355"/>
            <a:ext cx="1890684" cy="488950"/>
          </a:xfrm>
        </p:spPr>
        <p:txBody>
          <a:bodyPr/>
          <a:lstStyle/>
          <a:p>
            <a:r>
              <a:rPr lang="en-US" dirty="0"/>
              <a:t>ScV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  <a:r>
              <a:rPr lang="en-US" dirty="0"/>
              <a:t> @ 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F3A04CFE-70E9-0A29-C41E-B6211AF48FC8}"/>
              </a:ext>
            </a:extLst>
          </p:cNvPr>
          <p:cNvSpPr>
            <a:spLocks noChangeAspect="1"/>
          </p:cNvSpPr>
          <p:nvPr/>
        </p:nvSpPr>
        <p:spPr>
          <a:xfrm>
            <a:off x="7861949" y="1191508"/>
            <a:ext cx="257342" cy="365760"/>
          </a:xfrm>
          <a:prstGeom prst="upArrow">
            <a:avLst/>
          </a:prstGeom>
          <a:solidFill>
            <a:srgbClr val="D953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1641A707-B21F-A1F5-CC93-4A4935C58C87}"/>
              </a:ext>
            </a:extLst>
          </p:cNvPr>
          <p:cNvSpPr>
            <a:spLocks noChangeAspect="1"/>
          </p:cNvSpPr>
          <p:nvPr/>
        </p:nvSpPr>
        <p:spPr>
          <a:xfrm flipV="1">
            <a:off x="7861949" y="2137032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9CA3BB-8E50-636B-A3BE-72CDD7E63DE9}"/>
              </a:ext>
            </a:extLst>
          </p:cNvPr>
          <p:cNvSpPr/>
          <p:nvPr/>
        </p:nvSpPr>
        <p:spPr>
          <a:xfrm>
            <a:off x="6893957" y="88653"/>
            <a:ext cx="1375698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830</a:t>
            </a:r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 nm</a:t>
            </a:r>
          </a:p>
        </p:txBody>
      </p:sp>
    </p:spTree>
    <p:extLst>
      <p:ext uri="{BB962C8B-B14F-4D97-AF65-F5344CB8AC3E}">
        <p14:creationId xmlns:p14="http://schemas.microsoft.com/office/powerpoint/2010/main" val="541649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B9B6C-5BE3-B53C-437F-2426F2666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2"/>
          <a:stretch/>
        </p:blipFill>
        <p:spPr>
          <a:xfrm>
            <a:off x="5916348" y="2224321"/>
            <a:ext cx="3126055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823C64-58A4-F59C-5D76-0E9CA2BA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456"/>
            <a:ext cx="4114800" cy="48895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7CF19-7D7E-CD32-A7EF-E30E9BB57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13</a:t>
            </a:fld>
            <a:r>
              <a:rPr lang="en-US" altLang="en-US" dirty="0"/>
              <a:t>] 	W16: D. Saykin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E3044-5641-9DEA-2ADF-42F19713B8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421" y="828956"/>
            <a:ext cx="8191598" cy="12185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Studied </a:t>
            </a:r>
            <a:r>
              <a:rPr lang="en-US" sz="2000" cap="none" dirty="0"/>
              <a:t>CsV</a:t>
            </a:r>
            <a:r>
              <a:rPr lang="en-US" sz="2000" cap="none" baseline="-25000" dirty="0"/>
              <a:t>3</a:t>
            </a:r>
            <a:r>
              <a:rPr lang="en-US" sz="2000" cap="none" dirty="0"/>
              <a:t>Sb</a:t>
            </a:r>
            <a:r>
              <a:rPr lang="en-US" sz="2000" cap="none" baseline="-25000" dirty="0"/>
              <a:t>5</a:t>
            </a:r>
            <a:r>
              <a:rPr lang="en-US" sz="2000" dirty="0"/>
              <a:t> and ScV</a:t>
            </a:r>
            <a:r>
              <a:rPr lang="en-US" sz="2000" baseline="-25000" dirty="0"/>
              <a:t>6</a:t>
            </a:r>
            <a:r>
              <a:rPr lang="en-US" sz="2000" dirty="0"/>
              <a:t>Sn</a:t>
            </a:r>
            <a:r>
              <a:rPr lang="en-US" sz="2000" baseline="-25000" dirty="0"/>
              <a:t>6</a:t>
            </a:r>
            <a:r>
              <a:rPr lang="en-US" sz="2000" dirty="0"/>
              <a:t> at </a:t>
            </a:r>
            <a:r>
              <a:rPr lang="en-US" sz="2000" b="1" dirty="0"/>
              <a:t>1550 and 830 nm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observe </a:t>
            </a:r>
            <a:r>
              <a:rPr lang="en-US" sz="2000" b="1" dirty="0"/>
              <a:t>shift in Kerr signal </a:t>
            </a:r>
            <a:r>
              <a:rPr lang="en-US" sz="2000" dirty="0"/>
              <a:t>at T</a:t>
            </a:r>
            <a:r>
              <a:rPr lang="en-US" sz="2000" baseline="-25000" dirty="0"/>
              <a:t>CDW</a:t>
            </a:r>
            <a:r>
              <a:rPr lang="en-US" sz="2000" dirty="0"/>
              <a:t> in finite magnetic field at 1550 nm, but not at 830 nm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/>
            <a:endParaRPr lang="en-US" sz="20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0B712B-0E50-FD25-ABE0-4D779B09D70C}"/>
              </a:ext>
            </a:extLst>
          </p:cNvPr>
          <p:cNvSpPr txBox="1">
            <a:spLocks/>
          </p:cNvSpPr>
          <p:nvPr/>
        </p:nvSpPr>
        <p:spPr>
          <a:xfrm>
            <a:off x="93421" y="1841640"/>
            <a:ext cx="2331727" cy="24520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 cap="small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detect </a:t>
            </a:r>
            <a:r>
              <a:rPr lang="en-US" sz="2000" b="1" dirty="0"/>
              <a:t>no spontaneous (uniform) 	    Time-Reversal Symmetry   Breaking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5D6F5-67B0-DD9A-F6CD-EEA66D6D230E}"/>
              </a:ext>
            </a:extLst>
          </p:cNvPr>
          <p:cNvSpPr txBox="1"/>
          <p:nvPr/>
        </p:nvSpPr>
        <p:spPr>
          <a:xfrm>
            <a:off x="5221974" y="240185"/>
            <a:ext cx="3970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PRL 131, 016901 (2023)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EC7D6C-141C-A758-2D71-5D951CEA68E8}"/>
              </a:ext>
            </a:extLst>
          </p:cNvPr>
          <p:cNvSpPr txBox="1">
            <a:spLocks/>
          </p:cNvSpPr>
          <p:nvPr/>
        </p:nvSpPr>
        <p:spPr bwMode="auto">
          <a:xfrm>
            <a:off x="6232751" y="1985721"/>
            <a:ext cx="1419714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CsV</a:t>
            </a:r>
            <a:r>
              <a:rPr lang="en-US" sz="2000" baseline="-25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3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Sb</a:t>
            </a:r>
            <a:r>
              <a:rPr lang="en-US" sz="2000" baseline="-25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5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@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E7F92-E39B-4C7B-26E1-177A2181BE3F}"/>
              </a:ext>
            </a:extLst>
          </p:cNvPr>
          <p:cNvSpPr/>
          <p:nvPr/>
        </p:nvSpPr>
        <p:spPr>
          <a:xfrm>
            <a:off x="7553075" y="1995661"/>
            <a:ext cx="1186543" cy="4001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1550 nm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44D982-B50E-2815-C022-8CCE3E9C22E6}"/>
              </a:ext>
            </a:extLst>
          </p:cNvPr>
          <p:cNvSpPr/>
          <p:nvPr/>
        </p:nvSpPr>
        <p:spPr>
          <a:xfrm>
            <a:off x="6605413" y="4864758"/>
            <a:ext cx="2412711" cy="22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9C7E02-EDC3-F1F6-F6C4-CCC848DCC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013" y="2303012"/>
            <a:ext cx="3129280" cy="25603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8C1896C-428E-490D-07E8-2633C4DB174D}"/>
              </a:ext>
            </a:extLst>
          </p:cNvPr>
          <p:cNvSpPr txBox="1">
            <a:spLocks/>
          </p:cNvSpPr>
          <p:nvPr/>
        </p:nvSpPr>
        <p:spPr bwMode="auto">
          <a:xfrm>
            <a:off x="3140912" y="1991012"/>
            <a:ext cx="1527765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ScV</a:t>
            </a:r>
            <a:r>
              <a:rPr lang="en-US" sz="2000" baseline="-25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6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Sn</a:t>
            </a:r>
            <a:r>
              <a:rPr lang="en-US" sz="2000" baseline="-25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6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@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325AD1-29C8-ABBC-8612-E1BE12DBDF26}"/>
              </a:ext>
            </a:extLst>
          </p:cNvPr>
          <p:cNvSpPr/>
          <p:nvPr/>
        </p:nvSpPr>
        <p:spPr>
          <a:xfrm>
            <a:off x="4434817" y="2000952"/>
            <a:ext cx="1186543" cy="4001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77475244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7759-D1CC-F516-3B43-F595579A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9" y="1538765"/>
            <a:ext cx="6217920" cy="2345412"/>
          </a:xfrm>
        </p:spPr>
        <p:txBody>
          <a:bodyPr anchor="t"/>
          <a:lstStyle/>
          <a:p>
            <a:pPr algn="l">
              <a:lnSpc>
                <a:spcPct val="250000"/>
              </a:lnSpc>
            </a:pPr>
            <a:r>
              <a:rPr lang="en-US" dirty="0">
                <a:solidFill>
                  <a:srgbClr val="879397"/>
                </a:solidFill>
              </a:rPr>
              <a:t>Part 1. Introduction</a:t>
            </a:r>
            <a:br>
              <a:rPr lang="en-US" dirty="0"/>
            </a:br>
            <a:r>
              <a:rPr lang="en-US" dirty="0">
                <a:solidFill>
                  <a:srgbClr val="879397"/>
                </a:solidFill>
              </a:rPr>
              <a:t>Part 2. Kerr effect measurements</a:t>
            </a:r>
            <a:br>
              <a:rPr lang="en-US" dirty="0"/>
            </a:br>
            <a:r>
              <a:rPr lang="en-US" dirty="0"/>
              <a:t>Appendix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0E8ED-9825-C7AB-F570-6389000BB80F}"/>
              </a:ext>
            </a:extLst>
          </p:cNvPr>
          <p:cNvSpPr txBox="1">
            <a:spLocks/>
          </p:cNvSpPr>
          <p:nvPr/>
        </p:nvSpPr>
        <p:spPr>
          <a:xfrm>
            <a:off x="80588" y="4790481"/>
            <a:ext cx="2735440" cy="271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dirty="0"/>
              <a:t>W16: D. Saykin</a:t>
            </a:r>
          </a:p>
        </p:txBody>
      </p:sp>
    </p:spTree>
    <p:extLst>
      <p:ext uri="{BB962C8B-B14F-4D97-AF65-F5344CB8AC3E}">
        <p14:creationId xmlns:p14="http://schemas.microsoft.com/office/powerpoint/2010/main" val="36282430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B333-87AA-5FF8-988A-E219AAE3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err="1">
                <a:effectLst/>
                <a:latin typeface="Martel"/>
              </a:rPr>
              <a:t>Oppeneer</a:t>
            </a:r>
            <a:r>
              <a:rPr lang="en-US" sz="1800">
                <a:effectLst/>
                <a:latin typeface="Martel"/>
              </a:rPr>
              <a:t>, Theory of the Magneto-Optical Kerr Effect in Ferromagnetic Compounds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9AE66-2128-0AEB-42A7-DABA40EAB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5" name="Picture 4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F5D066F-4ADF-A88C-FFD3-888B63A6D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53" y="777856"/>
            <a:ext cx="5114693" cy="42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920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0C5544-65BB-2401-5B48-4A0FDEEC8130}"/>
              </a:ext>
            </a:extLst>
          </p:cNvPr>
          <p:cNvSpPr/>
          <p:nvPr/>
        </p:nvSpPr>
        <p:spPr>
          <a:xfrm>
            <a:off x="6605413" y="4864758"/>
            <a:ext cx="2412711" cy="22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4C0553-9EE0-E549-39FE-FC64A38BC435}"/>
              </a:ext>
            </a:extLst>
          </p:cNvPr>
          <p:cNvSpPr txBox="1"/>
          <p:nvPr/>
        </p:nvSpPr>
        <p:spPr>
          <a:xfrm>
            <a:off x="5237019" y="25063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Zhou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PRB 104, L041101 (2021)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86FD70C-5598-B131-58B8-4C1E32D1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4456"/>
            <a:ext cx="4552545" cy="488950"/>
          </a:xfrm>
        </p:spPr>
        <p:txBody>
          <a:bodyPr/>
          <a:lstStyle/>
          <a:p>
            <a:r>
              <a:rPr lang="en-US"/>
              <a:t>Optical properties of 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439CA-BA1F-48A2-3299-BE5BE21C68FF}"/>
              </a:ext>
            </a:extLst>
          </p:cNvPr>
          <p:cNvSpPr txBox="1"/>
          <p:nvPr/>
        </p:nvSpPr>
        <p:spPr>
          <a:xfrm>
            <a:off x="5411667" y="288310"/>
            <a:ext cx="3732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Hu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PRB 107, 165119 (2023)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F514BF-47A9-0B79-90A1-506955EAF3A6}"/>
              </a:ext>
            </a:extLst>
          </p:cNvPr>
          <p:cNvGrpSpPr/>
          <p:nvPr/>
        </p:nvGrpSpPr>
        <p:grpSpPr>
          <a:xfrm>
            <a:off x="5275921" y="742546"/>
            <a:ext cx="3393997" cy="4338794"/>
            <a:chOff x="5608427" y="742546"/>
            <a:chExt cx="3393997" cy="43387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6549BE-C502-5A70-5D93-117441C95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053" t="8117"/>
            <a:stretch/>
          </p:blipFill>
          <p:spPr>
            <a:xfrm>
              <a:off x="5608427" y="2960656"/>
              <a:ext cx="2779335" cy="212068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120887-2E38-59C4-A4ED-A231C0142031}"/>
                </a:ext>
              </a:extLst>
            </p:cNvPr>
            <p:cNvGrpSpPr/>
            <p:nvPr/>
          </p:nvGrpSpPr>
          <p:grpSpPr>
            <a:xfrm>
              <a:off x="5633027" y="742546"/>
              <a:ext cx="2730136" cy="2308024"/>
              <a:chOff x="5633027" y="742546"/>
              <a:chExt cx="2730136" cy="230802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F769FDE-7307-C4F8-E7B7-63A04F3F9F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954"/>
              <a:stretch/>
            </p:blipFill>
            <p:spPr>
              <a:xfrm>
                <a:off x="5633027" y="742546"/>
                <a:ext cx="2730136" cy="230802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3D36311-2CE1-A37F-3149-A11B74EFC6CD}"/>
                  </a:ext>
                </a:extLst>
              </p:cNvPr>
              <p:cNvSpPr/>
              <p:nvPr/>
            </p:nvSpPr>
            <p:spPr>
              <a:xfrm>
                <a:off x="6001834" y="754214"/>
                <a:ext cx="120847" cy="142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FE71C-0104-A689-3612-FB8F80F6B6CD}"/>
                </a:ext>
              </a:extLst>
            </p:cNvPr>
            <p:cNvSpPr txBox="1"/>
            <p:nvPr/>
          </p:nvSpPr>
          <p:spPr>
            <a:xfrm>
              <a:off x="8133275" y="754214"/>
              <a:ext cx="8691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ScV</a:t>
              </a:r>
              <a:r>
                <a:rPr lang="en-US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  <a:r>
                <a:rPr lang="en-US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140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560322-2DB1-E6F6-E7C0-2B1F7DC32281}"/>
              </a:ext>
            </a:extLst>
          </p:cNvPr>
          <p:cNvCxnSpPr>
            <a:cxnSpLocks/>
          </p:cNvCxnSpPr>
          <p:nvPr/>
        </p:nvCxnSpPr>
        <p:spPr>
          <a:xfrm flipV="1">
            <a:off x="7094168" y="1061991"/>
            <a:ext cx="0" cy="3736034"/>
          </a:xfrm>
          <a:prstGeom prst="line">
            <a:avLst/>
          </a:prstGeom>
          <a:ln w="158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97927-D436-2D6C-C6A0-FEE006A2F602}"/>
              </a:ext>
            </a:extLst>
          </p:cNvPr>
          <p:cNvCxnSpPr>
            <a:cxnSpLocks/>
          </p:cNvCxnSpPr>
          <p:nvPr/>
        </p:nvCxnSpPr>
        <p:spPr>
          <a:xfrm flipV="1">
            <a:off x="8251022" y="1061991"/>
            <a:ext cx="0" cy="3736034"/>
          </a:xfrm>
          <a:prstGeom prst="line">
            <a:avLst/>
          </a:prstGeom>
          <a:ln w="158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9DFCD63-8F2B-7B27-213C-94E706018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868" y="4839033"/>
            <a:ext cx="457200" cy="271462"/>
          </a:xfrm>
        </p:spPr>
        <p:txBody>
          <a:bodyPr/>
          <a:lstStyle/>
          <a:p>
            <a:fld id="{E68D6675-1F64-884B-AD74-8E9C9193D324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395768-9666-E487-69D3-90A3313C4CDC}"/>
              </a:ext>
            </a:extLst>
          </p:cNvPr>
          <p:cNvGrpSpPr/>
          <p:nvPr/>
        </p:nvGrpSpPr>
        <p:grpSpPr>
          <a:xfrm>
            <a:off x="537399" y="659996"/>
            <a:ext cx="3220308" cy="4421344"/>
            <a:chOff x="537399" y="659996"/>
            <a:chExt cx="3220308" cy="442134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66FE2FD-39D1-B557-C46A-8C581863E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28"/>
            <a:stretch/>
          </p:blipFill>
          <p:spPr>
            <a:xfrm>
              <a:off x="537399" y="659996"/>
              <a:ext cx="3072347" cy="4027961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82912CE-464F-81E6-66EF-AC309EFD657A}"/>
                </a:ext>
              </a:extLst>
            </p:cNvPr>
            <p:cNvGrpSpPr/>
            <p:nvPr/>
          </p:nvGrpSpPr>
          <p:grpSpPr>
            <a:xfrm>
              <a:off x="1279625" y="4622717"/>
              <a:ext cx="2478082" cy="458623"/>
              <a:chOff x="1279625" y="4622717"/>
              <a:chExt cx="2478082" cy="45862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041162-7985-38CE-F257-D2430BD38E6A}"/>
                  </a:ext>
                </a:extLst>
              </p:cNvPr>
              <p:cNvSpPr txBox="1"/>
              <p:nvPr/>
            </p:nvSpPr>
            <p:spPr>
              <a:xfrm>
                <a:off x="1279625" y="4622717"/>
                <a:ext cx="50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5000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D11C8B-DF69-9D80-0384-99CED88455E7}"/>
                  </a:ext>
                </a:extLst>
              </p:cNvPr>
              <p:cNvSpPr txBox="1"/>
              <p:nvPr/>
            </p:nvSpPr>
            <p:spPr>
              <a:xfrm>
                <a:off x="1680556" y="4804341"/>
                <a:ext cx="12795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Wavelength (nm)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F57B266-3C6D-3181-A0A6-FF88DD6FAFA2}"/>
                  </a:ext>
                </a:extLst>
              </p:cNvPr>
              <p:cNvSpPr txBox="1"/>
              <p:nvPr/>
            </p:nvSpPr>
            <p:spPr>
              <a:xfrm>
                <a:off x="3257213" y="4622718"/>
                <a:ext cx="50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1000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378B4A-D738-20EA-940F-EC09F4F9D678}"/>
              </a:ext>
            </a:extLst>
          </p:cNvPr>
          <p:cNvGrpSpPr/>
          <p:nvPr/>
        </p:nvGrpSpPr>
        <p:grpSpPr>
          <a:xfrm>
            <a:off x="2151479" y="1110588"/>
            <a:ext cx="1145133" cy="3789127"/>
            <a:chOff x="2151479" y="1110588"/>
            <a:chExt cx="1145133" cy="37891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A28590-83D1-9D43-737E-892D2EAC5C43}"/>
                </a:ext>
              </a:extLst>
            </p:cNvPr>
            <p:cNvSpPr/>
            <p:nvPr/>
          </p:nvSpPr>
          <p:spPr>
            <a:xfrm>
              <a:off x="2216794" y="3089224"/>
              <a:ext cx="1079818" cy="625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296980-7EA6-4441-B6B8-DEA9B6FC630D}"/>
                </a:ext>
              </a:extLst>
            </p:cNvPr>
            <p:cNvSpPr/>
            <p:nvPr/>
          </p:nvSpPr>
          <p:spPr>
            <a:xfrm>
              <a:off x="2216794" y="3896972"/>
              <a:ext cx="1079818" cy="369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20F2AC-7F73-28D5-1C27-E6C194D05480}"/>
                </a:ext>
              </a:extLst>
            </p:cNvPr>
            <p:cNvSpPr/>
            <p:nvPr/>
          </p:nvSpPr>
          <p:spPr>
            <a:xfrm>
              <a:off x="2184136" y="1294267"/>
              <a:ext cx="1079818" cy="625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DCFEDF0-09B4-9233-DE47-5C2062E89911}"/>
                </a:ext>
              </a:extLst>
            </p:cNvPr>
            <p:cNvSpPr/>
            <p:nvPr/>
          </p:nvSpPr>
          <p:spPr>
            <a:xfrm>
              <a:off x="2184136" y="2102015"/>
              <a:ext cx="1079818" cy="212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225A3A-09FA-FD5F-DF72-B1DAEC376EDD}"/>
                </a:ext>
              </a:extLst>
            </p:cNvPr>
            <p:cNvGrpSpPr/>
            <p:nvPr/>
          </p:nvGrpSpPr>
          <p:grpSpPr>
            <a:xfrm>
              <a:off x="2371306" y="1110588"/>
              <a:ext cx="500494" cy="3789127"/>
              <a:chOff x="2371306" y="1110588"/>
              <a:chExt cx="500494" cy="3789127"/>
            </a:xfrm>
          </p:grpSpPr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5C425314-D11F-F3BB-7494-7840375467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659" y="1110588"/>
                <a:ext cx="0" cy="3535037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1C4FB4-C801-1B4E-62BD-46D226D7CC5C}"/>
                  </a:ext>
                </a:extLst>
              </p:cNvPr>
              <p:cNvSpPr txBox="1"/>
              <p:nvPr/>
            </p:nvSpPr>
            <p:spPr>
              <a:xfrm>
                <a:off x="2371306" y="4622716"/>
                <a:ext cx="50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1550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9E7210-4F74-1329-28CE-088CA0A1E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574" t="69187" r="12281" b="26327"/>
            <a:stretch/>
          </p:blipFill>
          <p:spPr>
            <a:xfrm>
              <a:off x="2151479" y="3719645"/>
              <a:ext cx="1079818" cy="198423"/>
            </a:xfrm>
            <a:prstGeom prst="rect">
              <a:avLst/>
            </a:prstGeom>
            <a:ln w="12700" cap="sq">
              <a:solidFill>
                <a:srgbClr val="FF0000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D74628-1A6D-9B2F-3E21-F1CE01B5F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574" t="69187" r="12281" b="26327"/>
            <a:stretch/>
          </p:blipFill>
          <p:spPr>
            <a:xfrm>
              <a:off x="2169366" y="1933878"/>
              <a:ext cx="1079818" cy="198423"/>
            </a:xfrm>
            <a:prstGeom prst="rect">
              <a:avLst/>
            </a:prstGeom>
            <a:ln w="12700" cap="sq">
              <a:solidFill>
                <a:srgbClr val="FF0000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0C5D64-0609-58E6-FFE6-C126085F0E12}"/>
              </a:ext>
            </a:extLst>
          </p:cNvPr>
          <p:cNvGrpSpPr/>
          <p:nvPr/>
        </p:nvGrpSpPr>
        <p:grpSpPr>
          <a:xfrm>
            <a:off x="3707477" y="1110588"/>
            <a:ext cx="516904" cy="3789127"/>
            <a:chOff x="3707477" y="1110588"/>
            <a:chExt cx="516904" cy="378912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8405811-30A6-F782-77FC-C1E07E01C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4600" y="1110588"/>
              <a:ext cx="0" cy="3535037"/>
            </a:xfrm>
            <a:prstGeom prst="line">
              <a:avLst/>
            </a:prstGeom>
            <a:ln w="158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5DBAB4-7AC6-1828-C1AB-CE4A9EBC3E64}"/>
                </a:ext>
              </a:extLst>
            </p:cNvPr>
            <p:cNvSpPr txBox="1"/>
            <p:nvPr/>
          </p:nvSpPr>
          <p:spPr>
            <a:xfrm rot="16200000">
              <a:off x="3488298" y="2739606"/>
              <a:ext cx="7153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B050"/>
                  </a:solidFill>
                </a:rPr>
                <a:t>830 nm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4A9CCB-B17E-8D2F-9D36-0E80DD5D0038}"/>
                </a:ext>
              </a:extLst>
            </p:cNvPr>
            <p:cNvSpPr txBox="1"/>
            <p:nvPr/>
          </p:nvSpPr>
          <p:spPr>
            <a:xfrm>
              <a:off x="3797670" y="4622716"/>
              <a:ext cx="4267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B050"/>
                  </a:solidFill>
                </a:rPr>
                <a:t>830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537E5C-CA12-22DC-E073-5C8DEDD9BD25}"/>
              </a:ext>
            </a:extLst>
          </p:cNvPr>
          <p:cNvSpPr txBox="1"/>
          <p:nvPr/>
        </p:nvSpPr>
        <p:spPr>
          <a:xfrm>
            <a:off x="138544" y="734131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CsV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15722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3CF9-B684-BC13-DB69-02683AAD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properties of 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5CA6D-3A3E-96DF-2494-62D32E1E4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17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70B7EF-7E92-CDD4-E9B4-157D8979F2EA}"/>
              </a:ext>
            </a:extLst>
          </p:cNvPr>
          <p:cNvGrpSpPr>
            <a:grpSpLocks noChangeAspect="1"/>
          </p:cNvGrpSpPr>
          <p:nvPr/>
        </p:nvGrpSpPr>
        <p:grpSpPr>
          <a:xfrm>
            <a:off x="261600" y="693712"/>
            <a:ext cx="4310400" cy="4145321"/>
            <a:chOff x="4542216" y="915252"/>
            <a:chExt cx="3867238" cy="37191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9E873F-33E0-E8B1-3BAC-1B4E6D9D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2216" y="915252"/>
              <a:ext cx="3867238" cy="371913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47416E-CBDF-F9D5-A322-794D16E49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3041" y="1410346"/>
              <a:ext cx="0" cy="2776531"/>
            </a:xfrm>
            <a:prstGeom prst="line">
              <a:avLst/>
            </a:prstGeom>
            <a:ln w="158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6ED714-6FB0-CB8A-F4E0-43C7A832C772}"/>
              </a:ext>
            </a:extLst>
          </p:cNvPr>
          <p:cNvGrpSpPr>
            <a:grpSpLocks noChangeAspect="1"/>
          </p:cNvGrpSpPr>
          <p:nvPr/>
        </p:nvGrpSpPr>
        <p:grpSpPr>
          <a:xfrm>
            <a:off x="4721355" y="699619"/>
            <a:ext cx="4206235" cy="4133505"/>
            <a:chOff x="44868" y="923842"/>
            <a:chExt cx="3801443" cy="37357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E0D91A-7EFC-0C97-C1C1-9AD1FFF4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8" y="923842"/>
              <a:ext cx="3801443" cy="373571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17868C5-F716-5E5F-356A-160605138D11}"/>
                </a:ext>
              </a:extLst>
            </p:cNvPr>
            <p:cNvCxnSpPr/>
            <p:nvPr/>
          </p:nvCxnSpPr>
          <p:spPr>
            <a:xfrm flipV="1">
              <a:off x="2152963" y="1397064"/>
              <a:ext cx="0" cy="2824121"/>
            </a:xfrm>
            <a:prstGeom prst="line">
              <a:avLst/>
            </a:prstGeom>
            <a:ln w="158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9322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02A-26E1-C137-D599-E04FC902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Reflectivity and linear birefringence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C3EB3-6935-DF3E-3883-AC371E16D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742F2-EDF0-FE86-EE29-A677A633E651}"/>
              </a:ext>
            </a:extLst>
          </p:cNvPr>
          <p:cNvSpPr txBox="1"/>
          <p:nvPr/>
        </p:nvSpPr>
        <p:spPr>
          <a:xfrm>
            <a:off x="4751860" y="4114560"/>
            <a:ext cx="4474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We are able to detect onset of linear birefringence simultaneously with Kerr effect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BDA23-E664-D809-B00F-CD3CF2A408DF}"/>
              </a:ext>
            </a:extLst>
          </p:cNvPr>
          <p:cNvSpPr txBox="1"/>
          <p:nvPr/>
        </p:nvSpPr>
        <p:spPr>
          <a:xfrm>
            <a:off x="5899568" y="240185"/>
            <a:ext cx="3386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67520-1467-FDEA-2202-336FFE4A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83" y="770446"/>
            <a:ext cx="4846743" cy="39612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9EF388-6DDA-EE41-C955-E72A83F64500}"/>
              </a:ext>
            </a:extLst>
          </p:cNvPr>
          <p:cNvGrpSpPr>
            <a:grpSpLocks noChangeAspect="1"/>
          </p:cNvGrpSpPr>
          <p:nvPr/>
        </p:nvGrpSpPr>
        <p:grpSpPr>
          <a:xfrm>
            <a:off x="5218945" y="797019"/>
            <a:ext cx="3342885" cy="3285083"/>
            <a:chOff x="44868" y="923842"/>
            <a:chExt cx="3801443" cy="37357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9B0EA9-640B-F9B0-EBBC-D8B5CE34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8" y="923842"/>
              <a:ext cx="3801443" cy="373571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F7C803-80BA-53EA-DD8D-2B412729CD71}"/>
                </a:ext>
              </a:extLst>
            </p:cNvPr>
            <p:cNvCxnSpPr/>
            <p:nvPr/>
          </p:nvCxnSpPr>
          <p:spPr>
            <a:xfrm flipV="1">
              <a:off x="2152963" y="1397064"/>
              <a:ext cx="0" cy="2824121"/>
            </a:xfrm>
            <a:prstGeom prst="line">
              <a:avLst/>
            </a:prstGeom>
            <a:ln w="158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971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D99E-B8CA-1AE5-8659-CF6E36F2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Resistance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EBD52-94BC-6AF7-3D3A-66F483D6C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46371A-25D2-CD1E-1B6D-B305D0FC7F30}"/>
              </a:ext>
            </a:extLst>
          </p:cNvPr>
          <p:cNvGrpSpPr>
            <a:grpSpLocks noChangeAspect="1"/>
          </p:cNvGrpSpPr>
          <p:nvPr/>
        </p:nvGrpSpPr>
        <p:grpSpPr>
          <a:xfrm>
            <a:off x="4104867" y="1181215"/>
            <a:ext cx="4877341" cy="3221990"/>
            <a:chOff x="1282390" y="970049"/>
            <a:chExt cx="6317630" cy="41734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6743BB-BCF2-0A04-2C7D-71A4E68E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979" y="970049"/>
              <a:ext cx="6056041" cy="41734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CFD7A1-F0C2-0B93-F6DF-4B401B3A0477}"/>
                </a:ext>
              </a:extLst>
            </p:cNvPr>
            <p:cNvSpPr txBox="1"/>
            <p:nvPr/>
          </p:nvSpPr>
          <p:spPr>
            <a:xfrm>
              <a:off x="1282390" y="970049"/>
              <a:ext cx="646771" cy="479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715C14-A94A-E2E2-2FD5-E42FC94F7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472"/>
            <a:ext cx="4404124" cy="311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DE629B-A2E6-8235-D18A-EE6C4103CAE5}"/>
              </a:ext>
            </a:extLst>
          </p:cNvPr>
          <p:cNvSpPr txBox="1"/>
          <p:nvPr/>
        </p:nvSpPr>
        <p:spPr>
          <a:xfrm>
            <a:off x="5899568" y="240185"/>
            <a:ext cx="3292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5E904-CFD5-A1F5-DC75-4901160F62A8}"/>
              </a:ext>
            </a:extLst>
          </p:cNvPr>
          <p:cNvSpPr txBox="1"/>
          <p:nvPr/>
        </p:nvSpPr>
        <p:spPr>
          <a:xfrm>
            <a:off x="635267" y="1428373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317535708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7759-D1CC-F516-3B43-F595579A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9" y="1538765"/>
            <a:ext cx="6217920" cy="2345412"/>
          </a:xfrm>
        </p:spPr>
        <p:txBody>
          <a:bodyPr anchor="t"/>
          <a:lstStyle/>
          <a:p>
            <a:pPr algn="l">
              <a:lnSpc>
                <a:spcPct val="250000"/>
              </a:lnSpc>
            </a:pPr>
            <a:r>
              <a:rPr lang="en-US" dirty="0"/>
              <a:t>Part 1. Introduction</a:t>
            </a:r>
            <a:br>
              <a:rPr lang="en-US" dirty="0"/>
            </a:br>
            <a:r>
              <a:rPr lang="en-US" dirty="0">
                <a:solidFill>
                  <a:srgbClr val="879397"/>
                </a:solidFill>
              </a:rPr>
              <a:t>Part 2. Kerr effect measurements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2C4ED9C-A6AB-2327-4748-95963DBD280A}"/>
              </a:ext>
            </a:extLst>
          </p:cNvPr>
          <p:cNvSpPr txBox="1">
            <a:spLocks/>
          </p:cNvSpPr>
          <p:nvPr/>
        </p:nvSpPr>
        <p:spPr>
          <a:xfrm>
            <a:off x="80588" y="4790481"/>
            <a:ext cx="2735440" cy="271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dirty="0"/>
              <a:t>W16: D. Saykin</a:t>
            </a:r>
          </a:p>
        </p:txBody>
      </p:sp>
    </p:spTree>
    <p:extLst>
      <p:ext uri="{BB962C8B-B14F-4D97-AF65-F5344CB8AC3E}">
        <p14:creationId xmlns:p14="http://schemas.microsoft.com/office/powerpoint/2010/main" val="209183827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BEC34-B9E7-2B44-21D1-60281280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Anomalous Hall Effect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2D0D40-BDDC-72F6-D85D-CBD8B00C2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20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71CA77-7A8F-940A-6AD8-9F86828B1B07}"/>
              </a:ext>
            </a:extLst>
          </p:cNvPr>
          <p:cNvGrpSpPr>
            <a:grpSpLocks noChangeAspect="1"/>
          </p:cNvGrpSpPr>
          <p:nvPr/>
        </p:nvGrpSpPr>
        <p:grpSpPr>
          <a:xfrm>
            <a:off x="108822" y="950375"/>
            <a:ext cx="8577978" cy="3511688"/>
            <a:chOff x="1970312" y="2002544"/>
            <a:chExt cx="5739787" cy="2349778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F74D659F-FAFC-A7C0-0CA7-71820CA5E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5857" b="48326"/>
            <a:stretch/>
          </p:blipFill>
          <p:spPr>
            <a:xfrm>
              <a:off x="1970312" y="2002544"/>
              <a:ext cx="3044762" cy="2316894"/>
            </a:xfrm>
            <a:prstGeom prst="rect">
              <a:avLst/>
            </a:prstGeom>
          </p:spPr>
        </p:pic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2160F1F1-7A83-B5CB-12D7-20ABE3F57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128" t="50055" r="140" b="1850"/>
            <a:stretch/>
          </p:blipFill>
          <p:spPr>
            <a:xfrm>
              <a:off x="5056429" y="2127220"/>
              <a:ext cx="2653670" cy="222510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D98E9-F011-9FAF-3EF9-86917987523D}"/>
                </a:ext>
              </a:extLst>
            </p:cNvPr>
            <p:cNvSpPr/>
            <p:nvPr/>
          </p:nvSpPr>
          <p:spPr>
            <a:xfrm>
              <a:off x="2021196" y="2127220"/>
              <a:ext cx="233166" cy="21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F9F372-A119-D8EA-0114-966537910BAE}"/>
                </a:ext>
              </a:extLst>
            </p:cNvPr>
            <p:cNvSpPr/>
            <p:nvPr/>
          </p:nvSpPr>
          <p:spPr>
            <a:xfrm>
              <a:off x="2021196" y="4102851"/>
              <a:ext cx="233166" cy="21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CE012C-F2DC-275E-329D-4C77F629B1E3}"/>
                </a:ext>
              </a:extLst>
            </p:cNvPr>
            <p:cNvSpPr/>
            <p:nvPr/>
          </p:nvSpPr>
          <p:spPr>
            <a:xfrm>
              <a:off x="5075184" y="2127220"/>
              <a:ext cx="301493" cy="21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6EE965-80A8-B9C9-75A2-2FB61AB44125}"/>
                </a:ext>
              </a:extLst>
            </p:cNvPr>
            <p:cNvSpPr/>
            <p:nvPr/>
          </p:nvSpPr>
          <p:spPr>
            <a:xfrm>
              <a:off x="6204098" y="2127219"/>
              <a:ext cx="918706" cy="73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C8811F-F877-F45A-7DE9-AB4D6AB43B20}"/>
              </a:ext>
            </a:extLst>
          </p:cNvPr>
          <p:cNvSpPr txBox="1"/>
          <p:nvPr/>
        </p:nvSpPr>
        <p:spPr>
          <a:xfrm>
            <a:off x="5422853" y="243131"/>
            <a:ext cx="37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Yu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PRB 104, L041103 (2021)</a:t>
            </a:r>
          </a:p>
        </p:txBody>
      </p:sp>
    </p:spTree>
    <p:extLst>
      <p:ext uri="{BB962C8B-B14F-4D97-AF65-F5344CB8AC3E}">
        <p14:creationId xmlns:p14="http://schemas.microsoft.com/office/powerpoint/2010/main" val="255662873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28EC-E2DB-1131-90AD-C0DC5208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456"/>
            <a:ext cx="4114800" cy="488950"/>
          </a:xfrm>
        </p:spPr>
        <p:txBody>
          <a:bodyPr/>
          <a:lstStyle/>
          <a:p>
            <a:r>
              <a:rPr lang="en-US"/>
              <a:t>Superconductivity in 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r>
              <a:rPr lang="en-US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7A70EE-AEFF-C140-A9C6-DC02C7710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5" name="Picture 4" descr="Pub_Transport.png">
            <a:extLst>
              <a:ext uri="{FF2B5EF4-FFF2-40B4-BE49-F238E27FC236}">
                <a16:creationId xmlns:a16="http://schemas.microsoft.com/office/drawing/2014/main" id="{BC55C02E-5566-9F6F-59F8-991DCFD61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48" r="-38" b="-953"/>
          <a:stretch/>
        </p:blipFill>
        <p:spPr>
          <a:xfrm>
            <a:off x="74530" y="1429512"/>
            <a:ext cx="8994939" cy="307198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D08E5-7270-295C-8DD2-BC10BF7302A3}"/>
              </a:ext>
            </a:extLst>
          </p:cNvPr>
          <p:cNvSpPr txBox="1"/>
          <p:nvPr/>
        </p:nvSpPr>
        <p:spPr>
          <a:xfrm>
            <a:off x="5422853" y="299150"/>
            <a:ext cx="372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Ortiz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PRL 125, 247002 (2020)</a:t>
            </a:r>
          </a:p>
        </p:txBody>
      </p:sp>
    </p:spTree>
    <p:extLst>
      <p:ext uri="{BB962C8B-B14F-4D97-AF65-F5344CB8AC3E}">
        <p14:creationId xmlns:p14="http://schemas.microsoft.com/office/powerpoint/2010/main" val="408338915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45C8-CFCB-4860-F1BC-657E384F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Chiral Flux phase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A46576-E71E-41D0-D46D-A36412FBA8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728CA-99A2-F7F2-802F-FCAAA0BD35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Theoretical predictions of Chiral flux state: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Feng </a:t>
            </a:r>
            <a:r>
              <a:rPr lang="en-US" i="1"/>
              <a:t>et al.</a:t>
            </a:r>
            <a:r>
              <a:rPr lang="en-US"/>
              <a:t> PRB 104, 165136 (2021)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Lin </a:t>
            </a:r>
            <a:r>
              <a:rPr lang="en-US" i="1"/>
              <a:t>et al.</a:t>
            </a:r>
            <a:r>
              <a:rPr lang="en-US"/>
              <a:t> PRB 104, 045122 (2021)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Park </a:t>
            </a:r>
            <a:r>
              <a:rPr lang="en-US" i="1"/>
              <a:t>et al.</a:t>
            </a:r>
            <a:r>
              <a:rPr lang="en-US"/>
              <a:t> PRB 104, 035142 (2021)</a:t>
            </a:r>
          </a:p>
          <a:p>
            <a:endParaRPr lang="en-US"/>
          </a:p>
        </p:txBody>
      </p:sp>
      <p:pic>
        <p:nvPicPr>
          <p:cNvPr id="5" name="Picture 2" descr="Figure 6">
            <a:extLst>
              <a:ext uri="{FF2B5EF4-FFF2-40B4-BE49-F238E27FC236}">
                <a16:creationId xmlns:a16="http://schemas.microsoft.com/office/drawing/2014/main" id="{8EE6B9F8-0C63-4428-AFC9-F10BB6AFE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49986" b="50000"/>
          <a:stretch/>
        </p:blipFill>
        <p:spPr bwMode="auto">
          <a:xfrm>
            <a:off x="6521986" y="2193384"/>
            <a:ext cx="2505612" cy="23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687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0CDA36-1683-976C-4DD0-A47136498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633" y="659420"/>
            <a:ext cx="4572056" cy="44508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F183C4-0AA7-B566-3EA9-DA94C521C3B2}"/>
              </a:ext>
            </a:extLst>
          </p:cNvPr>
          <p:cNvGrpSpPr/>
          <p:nvPr/>
        </p:nvGrpSpPr>
        <p:grpSpPr>
          <a:xfrm>
            <a:off x="421889" y="899089"/>
            <a:ext cx="3414783" cy="3939944"/>
            <a:chOff x="1568221" y="541361"/>
            <a:chExt cx="3414783" cy="39399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CFDA6F-5AAC-2914-4B7A-86735288F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8221" y="541361"/>
              <a:ext cx="2732400" cy="39399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A6945E-520F-0FF1-BE63-91F921BA0E7B}"/>
                </a:ext>
              </a:extLst>
            </p:cNvPr>
            <p:cNvSpPr txBox="1"/>
            <p:nvPr/>
          </p:nvSpPr>
          <p:spPr>
            <a:xfrm>
              <a:off x="4143032" y="615313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SoD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BD1CA7-0382-4195-1B13-9EF6A81F4227}"/>
                </a:ext>
              </a:extLst>
            </p:cNvPr>
            <p:cNvSpPr txBox="1"/>
            <p:nvPr/>
          </p:nvSpPr>
          <p:spPr>
            <a:xfrm>
              <a:off x="4143032" y="1379518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TrH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495ECB-CAD7-0A6C-145D-F7DF41AF85F1}"/>
                </a:ext>
              </a:extLst>
            </p:cNvPr>
            <p:cNvSpPr txBox="1"/>
            <p:nvPr/>
          </p:nvSpPr>
          <p:spPr>
            <a:xfrm>
              <a:off x="4143032" y="2164214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TrH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8BE907-8901-35E7-3841-01670508C5B3}"/>
                </a:ext>
              </a:extLst>
            </p:cNvPr>
            <p:cNvSpPr txBox="1"/>
            <p:nvPr/>
          </p:nvSpPr>
          <p:spPr>
            <a:xfrm>
              <a:off x="4143032" y="2887729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TrH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515B5-D199-E433-44C6-522E851195E5}"/>
                </a:ext>
              </a:extLst>
            </p:cNvPr>
            <p:cNvSpPr txBox="1"/>
            <p:nvPr/>
          </p:nvSpPr>
          <p:spPr>
            <a:xfrm>
              <a:off x="4143032" y="3507959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SoD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5F9363-EEDB-0F78-BC03-650B6523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CDW structure in 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28DFE-1270-F473-84CC-8D07330798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4726C7-CA65-05D6-D656-308AABBB6B5B}"/>
              </a:ext>
            </a:extLst>
          </p:cNvPr>
          <p:cNvSpPr txBox="1"/>
          <p:nvPr/>
        </p:nvSpPr>
        <p:spPr>
          <a:xfrm>
            <a:off x="5422853" y="299150"/>
            <a:ext cx="362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Ortiz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PRX 11, 041030 (2021)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DF9402-0BCB-A9F7-C8F3-8B2E0EA023A3}"/>
              </a:ext>
            </a:extLst>
          </p:cNvPr>
          <p:cNvGrpSpPr/>
          <p:nvPr/>
        </p:nvGrpSpPr>
        <p:grpSpPr>
          <a:xfrm>
            <a:off x="7067425" y="3788402"/>
            <a:ext cx="149733" cy="45153"/>
            <a:chOff x="7067425" y="3788402"/>
            <a:chExt cx="149733" cy="45153"/>
          </a:xfrm>
        </p:grpSpPr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D3038C92-28CF-BBD4-B9B8-29A3501D4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A1B40879-9FE4-9E9B-30AC-8525777CFF5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5E5DD0-6E4C-B451-2732-E670F9EF804E}"/>
              </a:ext>
            </a:extLst>
          </p:cNvPr>
          <p:cNvGrpSpPr/>
          <p:nvPr/>
        </p:nvGrpSpPr>
        <p:grpSpPr>
          <a:xfrm rot="3600000">
            <a:off x="6909036" y="3705926"/>
            <a:ext cx="149733" cy="45153"/>
            <a:chOff x="7067425" y="3788402"/>
            <a:chExt cx="149733" cy="45153"/>
          </a:xfrm>
        </p:grpSpPr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1F24E550-6381-1104-E548-F156A82D6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DF60FE46-EEDF-63E2-EC84-43ECAF84014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ABBF9C-924C-966A-95EE-B7B00CE57DF5}"/>
              </a:ext>
            </a:extLst>
          </p:cNvPr>
          <p:cNvGrpSpPr/>
          <p:nvPr/>
        </p:nvGrpSpPr>
        <p:grpSpPr>
          <a:xfrm rot="3600000">
            <a:off x="7223865" y="3518515"/>
            <a:ext cx="149733" cy="45153"/>
            <a:chOff x="7067425" y="3788402"/>
            <a:chExt cx="149733" cy="45153"/>
          </a:xfrm>
        </p:grpSpPr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93EA7B6-23F4-70FA-D1C0-B6CAD51CD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CF349D52-52EA-B57B-EA77-7A9764D12C7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E78A9D-086F-0201-EF15-B593572A8743}"/>
              </a:ext>
            </a:extLst>
          </p:cNvPr>
          <p:cNvGrpSpPr/>
          <p:nvPr/>
        </p:nvGrpSpPr>
        <p:grpSpPr>
          <a:xfrm rot="18000000">
            <a:off x="6909238" y="3513778"/>
            <a:ext cx="149733" cy="45153"/>
            <a:chOff x="7067425" y="3788402"/>
            <a:chExt cx="149733" cy="45153"/>
          </a:xfrm>
        </p:grpSpPr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E724D862-685E-6E61-4223-5BFAD9101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D90FD067-016D-9B64-C079-E9A048371AE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7F324E-CE88-D9A6-B569-6F1EF43C5DB6}"/>
              </a:ext>
            </a:extLst>
          </p:cNvPr>
          <p:cNvGrpSpPr/>
          <p:nvPr/>
        </p:nvGrpSpPr>
        <p:grpSpPr>
          <a:xfrm rot="18000000">
            <a:off x="7226785" y="3690828"/>
            <a:ext cx="149733" cy="45153"/>
            <a:chOff x="7067425" y="3788402"/>
            <a:chExt cx="149733" cy="45153"/>
          </a:xfrm>
        </p:grpSpPr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10522735-AE02-1572-1B9C-0B6E46B87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D4C4FAE0-323A-6786-135F-343CBA91943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CF702A-4AB7-E18D-EA43-0D886393A1BD}"/>
              </a:ext>
            </a:extLst>
          </p:cNvPr>
          <p:cNvGrpSpPr/>
          <p:nvPr/>
        </p:nvGrpSpPr>
        <p:grpSpPr>
          <a:xfrm flipV="1">
            <a:off x="7067336" y="4162249"/>
            <a:ext cx="149733" cy="45153"/>
            <a:chOff x="7067425" y="3788402"/>
            <a:chExt cx="149733" cy="45153"/>
          </a:xfrm>
        </p:grpSpPr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A9603CA7-445F-BEDA-E1DF-3C3E905169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6BF58C04-FE91-073A-C3C3-D7C72A60B09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936EAD-A01E-E6C7-C076-36A94D25A052}"/>
              </a:ext>
            </a:extLst>
          </p:cNvPr>
          <p:cNvGrpSpPr/>
          <p:nvPr/>
        </p:nvGrpSpPr>
        <p:grpSpPr>
          <a:xfrm rot="18000000" flipV="1">
            <a:off x="7008653" y="4071633"/>
            <a:ext cx="149733" cy="45153"/>
            <a:chOff x="7067425" y="3788402"/>
            <a:chExt cx="149733" cy="45153"/>
          </a:xfrm>
        </p:grpSpPr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F0B90307-28AA-E0AF-33CE-263A95D43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75FC327D-6174-2631-374F-9B29910D34C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3A60D23-38C8-C9C7-1999-BC2AA2A59C7E}"/>
              </a:ext>
            </a:extLst>
          </p:cNvPr>
          <p:cNvGrpSpPr/>
          <p:nvPr/>
        </p:nvGrpSpPr>
        <p:grpSpPr>
          <a:xfrm rot="3600000" flipV="1">
            <a:off x="7121038" y="4067501"/>
            <a:ext cx="149733" cy="45153"/>
            <a:chOff x="7067425" y="3788402"/>
            <a:chExt cx="149733" cy="45153"/>
          </a:xfrm>
        </p:grpSpPr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606B4ADA-4A5E-1C35-729A-604692D9E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CCA2290F-3BC7-9F1A-103C-13AE1B72E19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7BB89F-927F-757C-BAEF-B1387A2C52AA}"/>
              </a:ext>
            </a:extLst>
          </p:cNvPr>
          <p:cNvGrpSpPr/>
          <p:nvPr/>
        </p:nvGrpSpPr>
        <p:grpSpPr>
          <a:xfrm>
            <a:off x="7064527" y="3425796"/>
            <a:ext cx="149733" cy="45153"/>
            <a:chOff x="7067425" y="3788402"/>
            <a:chExt cx="149733" cy="45153"/>
          </a:xfrm>
        </p:grpSpPr>
        <p:sp>
          <p:nvSpPr>
            <p:cNvPr id="54" name="Right Arrow 53">
              <a:extLst>
                <a:ext uri="{FF2B5EF4-FFF2-40B4-BE49-F238E27FC236}">
                  <a16:creationId xmlns:a16="http://schemas.microsoft.com/office/drawing/2014/main" id="{6A4A42E3-1FC3-2FE6-32E7-80BCB4642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7A26C9B5-266C-67EA-8E7D-BA320D4EDB6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BA55A6E-6E77-4A0A-9AC5-4CD3D1E86AF1}"/>
              </a:ext>
            </a:extLst>
          </p:cNvPr>
          <p:cNvGrpSpPr/>
          <p:nvPr/>
        </p:nvGrpSpPr>
        <p:grpSpPr>
          <a:xfrm flipV="1">
            <a:off x="4812514" y="3797397"/>
            <a:ext cx="149733" cy="45153"/>
            <a:chOff x="7067425" y="3788402"/>
            <a:chExt cx="149733" cy="45153"/>
          </a:xfrm>
        </p:grpSpPr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13D7409C-5697-16E4-AE2E-734050AD30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Arrow 57">
              <a:extLst>
                <a:ext uri="{FF2B5EF4-FFF2-40B4-BE49-F238E27FC236}">
                  <a16:creationId xmlns:a16="http://schemas.microsoft.com/office/drawing/2014/main" id="{AEC2EBCA-43F0-739D-5CBC-3AC0AFB2F57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20C7E2-A53F-F527-FC50-9BD632E00E5E}"/>
              </a:ext>
            </a:extLst>
          </p:cNvPr>
          <p:cNvGrpSpPr/>
          <p:nvPr/>
        </p:nvGrpSpPr>
        <p:grpSpPr>
          <a:xfrm flipV="1">
            <a:off x="5242408" y="3797397"/>
            <a:ext cx="149733" cy="45153"/>
            <a:chOff x="7067425" y="3788402"/>
            <a:chExt cx="149733" cy="45153"/>
          </a:xfrm>
        </p:grpSpPr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26CBB0E3-D5D0-3A32-A96D-A2D7FA44C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76C67684-45F5-5CA1-72AC-8858D3CC74A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B88865-FB1A-C50A-7752-3760969062C0}"/>
              </a:ext>
            </a:extLst>
          </p:cNvPr>
          <p:cNvGrpSpPr/>
          <p:nvPr/>
        </p:nvGrpSpPr>
        <p:grpSpPr>
          <a:xfrm flipV="1">
            <a:off x="4815606" y="3422393"/>
            <a:ext cx="149733" cy="45153"/>
            <a:chOff x="7067425" y="3788402"/>
            <a:chExt cx="149733" cy="45153"/>
          </a:xfrm>
        </p:grpSpPr>
        <p:sp>
          <p:nvSpPr>
            <p:cNvPr id="63" name="Right Arrow 62">
              <a:extLst>
                <a:ext uri="{FF2B5EF4-FFF2-40B4-BE49-F238E27FC236}">
                  <a16:creationId xmlns:a16="http://schemas.microsoft.com/office/drawing/2014/main" id="{43D7E1E9-3601-1252-2A19-DCBB1E9B5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ight Arrow 1023">
              <a:extLst>
                <a:ext uri="{FF2B5EF4-FFF2-40B4-BE49-F238E27FC236}">
                  <a16:creationId xmlns:a16="http://schemas.microsoft.com/office/drawing/2014/main" id="{EE58CF69-5444-0265-DBF9-4FCD08B06F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45CD724-5630-827D-EB9C-87C5588C4581}"/>
              </a:ext>
            </a:extLst>
          </p:cNvPr>
          <p:cNvGrpSpPr/>
          <p:nvPr/>
        </p:nvGrpSpPr>
        <p:grpSpPr>
          <a:xfrm flipV="1">
            <a:off x="5243712" y="3424071"/>
            <a:ext cx="149733" cy="45153"/>
            <a:chOff x="7067425" y="3788402"/>
            <a:chExt cx="149733" cy="45153"/>
          </a:xfrm>
        </p:grpSpPr>
        <p:sp>
          <p:nvSpPr>
            <p:cNvPr id="1027" name="Right Arrow 1026">
              <a:extLst>
                <a:ext uri="{FF2B5EF4-FFF2-40B4-BE49-F238E27FC236}">
                  <a16:creationId xmlns:a16="http://schemas.microsoft.com/office/drawing/2014/main" id="{F759CA6C-4A74-2399-D88B-41935B4EB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ight Arrow 1027">
              <a:extLst>
                <a:ext uri="{FF2B5EF4-FFF2-40B4-BE49-F238E27FC236}">
                  <a16:creationId xmlns:a16="http://schemas.microsoft.com/office/drawing/2014/main" id="{734C26DA-5614-5593-1CE4-858C84D974A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48D5A201-F5BD-C671-D6FC-D4EF0F53DC26}"/>
              </a:ext>
            </a:extLst>
          </p:cNvPr>
          <p:cNvGrpSpPr/>
          <p:nvPr/>
        </p:nvGrpSpPr>
        <p:grpSpPr>
          <a:xfrm rot="3600000" flipV="1">
            <a:off x="4972888" y="3894094"/>
            <a:ext cx="149733" cy="45153"/>
            <a:chOff x="7067425" y="3788402"/>
            <a:chExt cx="149733" cy="45153"/>
          </a:xfrm>
        </p:grpSpPr>
        <p:sp>
          <p:nvSpPr>
            <p:cNvPr id="1030" name="Right Arrow 1029">
              <a:extLst>
                <a:ext uri="{FF2B5EF4-FFF2-40B4-BE49-F238E27FC236}">
                  <a16:creationId xmlns:a16="http://schemas.microsoft.com/office/drawing/2014/main" id="{20D46307-502B-8D8B-27DC-083439384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ight Arrow 1030">
              <a:extLst>
                <a:ext uri="{FF2B5EF4-FFF2-40B4-BE49-F238E27FC236}">
                  <a16:creationId xmlns:a16="http://schemas.microsoft.com/office/drawing/2014/main" id="{1090B392-4B08-3488-A901-6F01279A229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8B496284-F1A8-0AFB-588B-03FA80ACD7CC}"/>
              </a:ext>
            </a:extLst>
          </p:cNvPr>
          <p:cNvGrpSpPr/>
          <p:nvPr/>
        </p:nvGrpSpPr>
        <p:grpSpPr>
          <a:xfrm rot="3600000" flipV="1">
            <a:off x="4761860" y="3521111"/>
            <a:ext cx="149733" cy="45153"/>
            <a:chOff x="7067425" y="3788402"/>
            <a:chExt cx="149733" cy="45153"/>
          </a:xfrm>
        </p:grpSpPr>
        <p:sp>
          <p:nvSpPr>
            <p:cNvPr id="1033" name="Right Arrow 1032">
              <a:extLst>
                <a:ext uri="{FF2B5EF4-FFF2-40B4-BE49-F238E27FC236}">
                  <a16:creationId xmlns:a16="http://schemas.microsoft.com/office/drawing/2014/main" id="{B7267425-2541-566C-CD2B-A43050EF37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ight Arrow 1033">
              <a:extLst>
                <a:ext uri="{FF2B5EF4-FFF2-40B4-BE49-F238E27FC236}">
                  <a16:creationId xmlns:a16="http://schemas.microsoft.com/office/drawing/2014/main" id="{AD54B281-41A5-78EF-8B37-CD40699B5BA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08D8CB10-5301-DA93-F8AF-F5328EC09E03}"/>
              </a:ext>
            </a:extLst>
          </p:cNvPr>
          <p:cNvGrpSpPr/>
          <p:nvPr/>
        </p:nvGrpSpPr>
        <p:grpSpPr>
          <a:xfrm rot="3600000" flipV="1">
            <a:off x="5301283" y="3703224"/>
            <a:ext cx="149733" cy="45153"/>
            <a:chOff x="7067425" y="3788402"/>
            <a:chExt cx="149733" cy="45153"/>
          </a:xfrm>
        </p:grpSpPr>
        <p:sp>
          <p:nvSpPr>
            <p:cNvPr id="1036" name="Right Arrow 1035">
              <a:extLst>
                <a:ext uri="{FF2B5EF4-FFF2-40B4-BE49-F238E27FC236}">
                  <a16:creationId xmlns:a16="http://schemas.microsoft.com/office/drawing/2014/main" id="{2B299A85-1E27-DF57-E084-BFAC38F61B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ight Arrow 1036">
              <a:extLst>
                <a:ext uri="{FF2B5EF4-FFF2-40B4-BE49-F238E27FC236}">
                  <a16:creationId xmlns:a16="http://schemas.microsoft.com/office/drawing/2014/main" id="{8D9A9726-07CB-73AE-1897-8952F598B69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DA679B9A-92F5-6B57-5307-391BAD032B85}"/>
              </a:ext>
            </a:extLst>
          </p:cNvPr>
          <p:cNvGrpSpPr/>
          <p:nvPr/>
        </p:nvGrpSpPr>
        <p:grpSpPr>
          <a:xfrm rot="3600000" flipV="1">
            <a:off x="5084754" y="3333812"/>
            <a:ext cx="149733" cy="45153"/>
            <a:chOff x="7067425" y="3788402"/>
            <a:chExt cx="149733" cy="45153"/>
          </a:xfrm>
        </p:grpSpPr>
        <p:sp>
          <p:nvSpPr>
            <p:cNvPr id="1039" name="Right Arrow 1038">
              <a:extLst>
                <a:ext uri="{FF2B5EF4-FFF2-40B4-BE49-F238E27FC236}">
                  <a16:creationId xmlns:a16="http://schemas.microsoft.com/office/drawing/2014/main" id="{7E58943C-61CA-334F-50D3-3CD7C5746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ight Arrow 1039">
              <a:extLst>
                <a:ext uri="{FF2B5EF4-FFF2-40B4-BE49-F238E27FC236}">
                  <a16:creationId xmlns:a16="http://schemas.microsoft.com/office/drawing/2014/main" id="{22E83B42-5DED-B7BB-473C-908193B05A2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20A63B76-158E-48EB-2D98-08961009CA08}"/>
              </a:ext>
            </a:extLst>
          </p:cNvPr>
          <p:cNvGrpSpPr/>
          <p:nvPr/>
        </p:nvGrpSpPr>
        <p:grpSpPr>
          <a:xfrm rot="18000000" flipV="1">
            <a:off x="4756793" y="3702334"/>
            <a:ext cx="149733" cy="45153"/>
            <a:chOff x="7067425" y="3788402"/>
            <a:chExt cx="149733" cy="45153"/>
          </a:xfrm>
        </p:grpSpPr>
        <p:sp>
          <p:nvSpPr>
            <p:cNvPr id="1042" name="Right Arrow 1041">
              <a:extLst>
                <a:ext uri="{FF2B5EF4-FFF2-40B4-BE49-F238E27FC236}">
                  <a16:creationId xmlns:a16="http://schemas.microsoft.com/office/drawing/2014/main" id="{D2DC2F53-C417-4F88-E889-D53C91493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ight Arrow 1042">
              <a:extLst>
                <a:ext uri="{FF2B5EF4-FFF2-40B4-BE49-F238E27FC236}">
                  <a16:creationId xmlns:a16="http://schemas.microsoft.com/office/drawing/2014/main" id="{D0EF5BD6-8B21-8D38-E0E8-0582839E6F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6134E9FA-18AB-4853-984E-5F193F60CCB7}"/>
              </a:ext>
            </a:extLst>
          </p:cNvPr>
          <p:cNvGrpSpPr/>
          <p:nvPr/>
        </p:nvGrpSpPr>
        <p:grpSpPr>
          <a:xfrm rot="18000000" flipV="1">
            <a:off x="5299023" y="3519663"/>
            <a:ext cx="149733" cy="45153"/>
            <a:chOff x="7067425" y="3788402"/>
            <a:chExt cx="149733" cy="45153"/>
          </a:xfrm>
        </p:grpSpPr>
        <p:sp>
          <p:nvSpPr>
            <p:cNvPr id="1045" name="Right Arrow 1044">
              <a:extLst>
                <a:ext uri="{FF2B5EF4-FFF2-40B4-BE49-F238E27FC236}">
                  <a16:creationId xmlns:a16="http://schemas.microsoft.com/office/drawing/2014/main" id="{4750B663-FE23-1146-F45F-65E6309D3F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ight Arrow 1045">
              <a:extLst>
                <a:ext uri="{FF2B5EF4-FFF2-40B4-BE49-F238E27FC236}">
                  <a16:creationId xmlns:a16="http://schemas.microsoft.com/office/drawing/2014/main" id="{D4D3A542-82C7-62B5-FC8D-172747ECC37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1CDD5F23-93BD-7482-A0D2-1D98C34318FF}"/>
              </a:ext>
            </a:extLst>
          </p:cNvPr>
          <p:cNvGrpSpPr/>
          <p:nvPr/>
        </p:nvGrpSpPr>
        <p:grpSpPr>
          <a:xfrm rot="18000000" flipV="1">
            <a:off x="4972705" y="3329284"/>
            <a:ext cx="149733" cy="45153"/>
            <a:chOff x="7067425" y="3788402"/>
            <a:chExt cx="149733" cy="45153"/>
          </a:xfrm>
        </p:grpSpPr>
        <p:sp>
          <p:nvSpPr>
            <p:cNvPr id="1048" name="Right Arrow 1047">
              <a:extLst>
                <a:ext uri="{FF2B5EF4-FFF2-40B4-BE49-F238E27FC236}">
                  <a16:creationId xmlns:a16="http://schemas.microsoft.com/office/drawing/2014/main" id="{CA6582AB-6B80-0B9A-503E-A6187524F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ight Arrow 1048">
              <a:extLst>
                <a:ext uri="{FF2B5EF4-FFF2-40B4-BE49-F238E27FC236}">
                  <a16:creationId xmlns:a16="http://schemas.microsoft.com/office/drawing/2014/main" id="{EC532E3C-4BB5-9FCF-F1B4-E34A3260C06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1AEF8375-19CD-F095-1D94-35FAB810AC6D}"/>
              </a:ext>
            </a:extLst>
          </p:cNvPr>
          <p:cNvGrpSpPr/>
          <p:nvPr/>
        </p:nvGrpSpPr>
        <p:grpSpPr>
          <a:xfrm rot="18000000" flipV="1">
            <a:off x="5080139" y="3887680"/>
            <a:ext cx="149733" cy="45153"/>
            <a:chOff x="7067425" y="3788402"/>
            <a:chExt cx="149733" cy="45153"/>
          </a:xfrm>
        </p:grpSpPr>
        <p:sp>
          <p:nvSpPr>
            <p:cNvPr id="1051" name="Right Arrow 1050">
              <a:extLst>
                <a:ext uri="{FF2B5EF4-FFF2-40B4-BE49-F238E27FC236}">
                  <a16:creationId xmlns:a16="http://schemas.microsoft.com/office/drawing/2014/main" id="{8B5B1E7A-C031-B76F-42E5-7F3F5AFEB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ight Arrow 1051">
              <a:extLst>
                <a:ext uri="{FF2B5EF4-FFF2-40B4-BE49-F238E27FC236}">
                  <a16:creationId xmlns:a16="http://schemas.microsoft.com/office/drawing/2014/main" id="{1DAC21F2-DCB2-4223-18F6-0C399FF6EB8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DF156F9-2A37-D677-7C4E-DFB00D48BA76}"/>
              </a:ext>
            </a:extLst>
          </p:cNvPr>
          <p:cNvSpPr txBox="1"/>
          <p:nvPr/>
        </p:nvSpPr>
        <p:spPr>
          <a:xfrm>
            <a:off x="248496" y="3266899"/>
            <a:ext cx="2162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7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6220-2438-2AB9-5311-93AF8742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Kerr microscopy (Sample 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3D738-C9DE-7EAC-166C-A06B12FF8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A0787-8FA2-E652-9E6E-4CC62996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1200"/>
            <a:ext cx="4479368" cy="443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89A1C-2124-4948-03DA-76598D585D30}"/>
              </a:ext>
            </a:extLst>
          </p:cNvPr>
          <p:cNvSpPr txBox="1"/>
          <p:nvPr/>
        </p:nvSpPr>
        <p:spPr>
          <a:xfrm>
            <a:off x="5143500" y="1773188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Finite-q TRSB (antiferromagnetic order) would not be detected by </a:t>
            </a:r>
            <a:r>
              <a:rPr lang="en-US" dirty="0" err="1"/>
              <a:t>Sagnac</a:t>
            </a:r>
            <a:r>
              <a:rPr lang="en-US" dirty="0"/>
              <a:t> interferometer due to finite beam spot size ~20 um.</a:t>
            </a:r>
          </a:p>
          <a:p>
            <a:endParaRPr lang="en-US" dirty="0"/>
          </a:p>
          <a:p>
            <a:r>
              <a:rPr lang="en-US" dirty="0"/>
              <a:t>We see no spatial dependence of Kerr signal in 2D scan performed with 20 um resolution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91A00-DB28-45F7-8B3C-75105226548D}"/>
              </a:ext>
            </a:extLst>
          </p:cNvPr>
          <p:cNvSpPr txBox="1"/>
          <p:nvPr/>
        </p:nvSpPr>
        <p:spPr>
          <a:xfrm>
            <a:off x="5899568" y="240185"/>
            <a:ext cx="3292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</p:spTree>
    <p:extLst>
      <p:ext uri="{BB962C8B-B14F-4D97-AF65-F5344CB8AC3E}">
        <p14:creationId xmlns:p14="http://schemas.microsoft.com/office/powerpoint/2010/main" val="215800089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temperature levels&#10;&#10;Description automatically generated with medium confidence">
            <a:extLst>
              <a:ext uri="{FF2B5EF4-FFF2-40B4-BE49-F238E27FC236}">
                <a16:creationId xmlns:a16="http://schemas.microsoft.com/office/drawing/2014/main" id="{4F5D48DD-5403-7647-3BFA-F6B2BEFD4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" t="5491"/>
          <a:stretch/>
        </p:blipFill>
        <p:spPr>
          <a:xfrm>
            <a:off x="4441000" y="1445743"/>
            <a:ext cx="4281324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EB527-32CA-6604-A011-B7334E7B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5169"/>
            <a:ext cx="4389120" cy="3591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958CC-64E2-05D5-7C69-BE9C3E3B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ScV</a:t>
            </a:r>
            <a:r>
              <a:rPr lang="en-US" baseline="-25000" dirty="0"/>
              <a:t>6</a:t>
            </a:r>
            <a:r>
              <a:rPr lang="en-US" dirty="0"/>
              <a:t>Sn</a:t>
            </a:r>
            <a:r>
              <a:rPr lang="en-US" baseline="-25000" dirty="0"/>
              <a:t>6</a:t>
            </a:r>
            <a:r>
              <a:rPr lang="en-US" dirty="0"/>
              <a:t> @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3F7A6CC-A16A-DF36-D6F5-6F895E4A0C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868" y="4839033"/>
            <a:ext cx="1535896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25</a:t>
            </a:fld>
            <a:r>
              <a:rPr lang="en-US" altLang="en-US" dirty="0"/>
              <a:t>] 	W16: D. Saykin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1278-65FC-DC72-4F80-CCCDFE4D3E66}"/>
              </a:ext>
            </a:extLst>
          </p:cNvPr>
          <p:cNvSpPr txBox="1"/>
          <p:nvPr/>
        </p:nvSpPr>
        <p:spPr>
          <a:xfrm>
            <a:off x="5262109" y="863811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Reflectivity and Birefringence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(each line is shifted)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6" name="Up Arrow 55">
            <a:extLst>
              <a:ext uri="{FF2B5EF4-FFF2-40B4-BE49-F238E27FC236}">
                <a16:creationId xmlns:a16="http://schemas.microsoft.com/office/drawing/2014/main" id="{BD20E7FF-F9C0-C36C-07AF-B970290AB6CE}"/>
              </a:ext>
            </a:extLst>
          </p:cNvPr>
          <p:cNvSpPr>
            <a:spLocks noChangeAspect="1"/>
          </p:cNvSpPr>
          <p:nvPr/>
        </p:nvSpPr>
        <p:spPr>
          <a:xfrm>
            <a:off x="3289949" y="1606915"/>
            <a:ext cx="257342" cy="365760"/>
          </a:xfrm>
          <a:prstGeom prst="upArrow">
            <a:avLst/>
          </a:prstGeom>
          <a:solidFill>
            <a:srgbClr val="D953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62DE3064-99A6-3FA6-F836-145B8719046E}"/>
              </a:ext>
            </a:extLst>
          </p:cNvPr>
          <p:cNvSpPr>
            <a:spLocks noChangeAspect="1"/>
          </p:cNvSpPr>
          <p:nvPr/>
        </p:nvSpPr>
        <p:spPr>
          <a:xfrm flipV="1">
            <a:off x="3289949" y="2552439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B8F0A-CE30-CEB9-F575-7A52A3020AA1}"/>
              </a:ext>
            </a:extLst>
          </p:cNvPr>
          <p:cNvSpPr txBox="1"/>
          <p:nvPr/>
        </p:nvSpPr>
        <p:spPr>
          <a:xfrm>
            <a:off x="1580764" y="1002310"/>
            <a:ext cx="124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Kerr effect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B81EAA-CD72-2754-255B-691AEE3F122F}"/>
              </a:ext>
            </a:extLst>
          </p:cNvPr>
          <p:cNvSpPr/>
          <p:nvPr/>
        </p:nvSpPr>
        <p:spPr>
          <a:xfrm>
            <a:off x="2192728" y="74745"/>
            <a:ext cx="1571264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1550 nm</a:t>
            </a:r>
          </a:p>
        </p:txBody>
      </p:sp>
    </p:spTree>
    <p:extLst>
      <p:ext uri="{BB962C8B-B14F-4D97-AF65-F5344CB8AC3E}">
        <p14:creationId xmlns:p14="http://schemas.microsoft.com/office/powerpoint/2010/main" val="919501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E34FAD3D-4DDB-AFD2-5514-E24F570BB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2" y="1267951"/>
            <a:ext cx="4385879" cy="3593592"/>
          </a:xfrm>
          <a:prstGeom prst="rect">
            <a:avLst/>
          </a:prstGeom>
        </p:spPr>
      </p:pic>
      <p:pic>
        <p:nvPicPr>
          <p:cNvPr id="9" name="Picture 8" descr="A graph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5A90E139-76E3-333A-52C6-ECF4E98C7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643" y="1268529"/>
            <a:ext cx="4389120" cy="3596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A71278-65FC-DC72-4F80-CCCDFE4D3E66}"/>
              </a:ext>
            </a:extLst>
          </p:cNvPr>
          <p:cNvSpPr txBox="1"/>
          <p:nvPr/>
        </p:nvSpPr>
        <p:spPr>
          <a:xfrm>
            <a:off x="5262109" y="978225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Reflectivity and Birefringence</a:t>
            </a:r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62DE3064-99A6-3FA6-F836-145B8719046E}"/>
              </a:ext>
            </a:extLst>
          </p:cNvPr>
          <p:cNvSpPr>
            <a:spLocks noChangeAspect="1"/>
          </p:cNvSpPr>
          <p:nvPr/>
        </p:nvSpPr>
        <p:spPr>
          <a:xfrm flipV="1">
            <a:off x="3547291" y="2571750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B8F0A-CE30-CEB9-F575-7A52A3020AA1}"/>
              </a:ext>
            </a:extLst>
          </p:cNvPr>
          <p:cNvSpPr txBox="1"/>
          <p:nvPr/>
        </p:nvSpPr>
        <p:spPr>
          <a:xfrm>
            <a:off x="1580764" y="1002310"/>
            <a:ext cx="124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Kerr effect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0FAD8-B497-FFDC-A40F-6BC727DD8DB6}"/>
              </a:ext>
            </a:extLst>
          </p:cNvPr>
          <p:cNvSpPr txBox="1">
            <a:spLocks/>
          </p:cNvSpPr>
          <p:nvPr/>
        </p:nvSpPr>
        <p:spPr bwMode="auto">
          <a:xfrm>
            <a:off x="640080" y="78447"/>
            <a:ext cx="170555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  <a:r>
              <a:rPr lang="en-US"/>
              <a:t> @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E7EDF-DCE1-07FC-287E-9CEA096927D2}"/>
              </a:ext>
            </a:extLst>
          </p:cNvPr>
          <p:cNvSpPr/>
          <p:nvPr/>
        </p:nvSpPr>
        <p:spPr>
          <a:xfrm>
            <a:off x="2235095" y="74745"/>
            <a:ext cx="1375698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830</a:t>
            </a:r>
            <a:r>
              <a:rPr lang="en-US" sz="28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 nm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53A55BF-5063-C0B3-AAAD-E9D68588B1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868" y="4839033"/>
            <a:ext cx="1678736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26</a:t>
            </a:fld>
            <a:r>
              <a:rPr lang="en-US" altLang="en-US" dirty="0"/>
              <a:t>] 	W16: D. Saykin</a:t>
            </a:r>
          </a:p>
        </p:txBody>
      </p:sp>
    </p:spTree>
    <p:extLst>
      <p:ext uri="{BB962C8B-B14F-4D97-AF65-F5344CB8AC3E}">
        <p14:creationId xmlns:p14="http://schemas.microsoft.com/office/powerpoint/2010/main" val="379951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temperature&#10;&#10;Description automatically generated">
            <a:extLst>
              <a:ext uri="{FF2B5EF4-FFF2-40B4-BE49-F238E27FC236}">
                <a16:creationId xmlns:a16="http://schemas.microsoft.com/office/drawing/2014/main" id="{5509E65F-B054-8D6F-DE40-5E329B79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71" y="1260020"/>
            <a:ext cx="4385879" cy="3593592"/>
          </a:xfrm>
          <a:prstGeom prst="rect">
            <a:avLst/>
          </a:prstGeom>
        </p:spPr>
      </p:pic>
      <p:pic>
        <p:nvPicPr>
          <p:cNvPr id="5" name="Picture 4" descr="A graph of different temperature&#10;&#10;Description automatically generated with medium confidence">
            <a:extLst>
              <a:ext uri="{FF2B5EF4-FFF2-40B4-BE49-F238E27FC236}">
                <a16:creationId xmlns:a16="http://schemas.microsoft.com/office/drawing/2014/main" id="{C2C6AFB9-3B62-E535-4AA1-63BF207F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" y="1260020"/>
            <a:ext cx="4385879" cy="3593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958CC-64E2-05D5-7C69-BE9C3E3B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ScV</a:t>
            </a:r>
            <a:r>
              <a:rPr lang="en-US" baseline="-25000"/>
              <a:t>6</a:t>
            </a:r>
            <a:r>
              <a:rPr lang="en-US"/>
              <a:t>Sn</a:t>
            </a:r>
            <a:r>
              <a:rPr lang="en-US" baseline="-25000"/>
              <a:t>6</a:t>
            </a:r>
            <a:r>
              <a:rPr lang="en-US"/>
              <a:t> @ 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14D72E25-F989-C2ED-0907-5CA482B2D4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868" y="4839033"/>
            <a:ext cx="1703012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27</a:t>
            </a:fld>
            <a:r>
              <a:rPr lang="en-US" altLang="en-US" dirty="0"/>
              <a:t>] 	W16: D. Saykin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1278-65FC-DC72-4F80-CCCDFE4D3E66}"/>
              </a:ext>
            </a:extLst>
          </p:cNvPr>
          <p:cNvSpPr txBox="1"/>
          <p:nvPr/>
        </p:nvSpPr>
        <p:spPr>
          <a:xfrm>
            <a:off x="5262109" y="863811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Reflectivity and Birefringence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(each line is shifted)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6" name="Up Arrow 55">
            <a:extLst>
              <a:ext uri="{FF2B5EF4-FFF2-40B4-BE49-F238E27FC236}">
                <a16:creationId xmlns:a16="http://schemas.microsoft.com/office/drawing/2014/main" id="{BD20E7FF-F9C0-C36C-07AF-B970290AB6CE}"/>
              </a:ext>
            </a:extLst>
          </p:cNvPr>
          <p:cNvSpPr>
            <a:spLocks noChangeAspect="1"/>
          </p:cNvSpPr>
          <p:nvPr/>
        </p:nvSpPr>
        <p:spPr>
          <a:xfrm>
            <a:off x="3289949" y="1606915"/>
            <a:ext cx="257342" cy="365760"/>
          </a:xfrm>
          <a:prstGeom prst="upArrow">
            <a:avLst/>
          </a:prstGeom>
          <a:solidFill>
            <a:srgbClr val="D953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62DE3064-99A6-3FA6-F836-145B8719046E}"/>
              </a:ext>
            </a:extLst>
          </p:cNvPr>
          <p:cNvSpPr>
            <a:spLocks noChangeAspect="1"/>
          </p:cNvSpPr>
          <p:nvPr/>
        </p:nvSpPr>
        <p:spPr>
          <a:xfrm flipV="1">
            <a:off x="3289949" y="2552439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B8F0A-CE30-CEB9-F575-7A52A3020AA1}"/>
              </a:ext>
            </a:extLst>
          </p:cNvPr>
          <p:cNvSpPr txBox="1"/>
          <p:nvPr/>
        </p:nvSpPr>
        <p:spPr>
          <a:xfrm>
            <a:off x="1580764" y="1002310"/>
            <a:ext cx="124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Kerr effect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E8FA6-12D4-867E-79CC-9104E32751E5}"/>
              </a:ext>
            </a:extLst>
          </p:cNvPr>
          <p:cNvSpPr/>
          <p:nvPr/>
        </p:nvSpPr>
        <p:spPr>
          <a:xfrm>
            <a:off x="2235095" y="74745"/>
            <a:ext cx="1375698" cy="52322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2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830</a:t>
            </a:r>
            <a:r>
              <a:rPr lang="en-US" sz="28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 nm</a:t>
            </a:r>
          </a:p>
        </p:txBody>
      </p:sp>
    </p:spTree>
    <p:extLst>
      <p:ext uri="{BB962C8B-B14F-4D97-AF65-F5344CB8AC3E}">
        <p14:creationId xmlns:p14="http://schemas.microsoft.com/office/powerpoint/2010/main" val="2046739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9DA1-B93B-B3B6-DF3C-0C5488BE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55" y="-81589"/>
            <a:ext cx="7707862" cy="488024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5A46C-2750-79E8-2A49-D6D6B21395E2}"/>
              </a:ext>
            </a:extLst>
          </p:cNvPr>
          <p:cNvSpPr txBox="1"/>
          <p:nvPr/>
        </p:nvSpPr>
        <p:spPr>
          <a:xfrm>
            <a:off x="0" y="2105499"/>
            <a:ext cx="88462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effectLst/>
                <a:latin typeface="SFRM1000"/>
              </a:rPr>
              <a:t>Work at Stanford University was supported by the U.S. Department of Energy, </a:t>
            </a:r>
          </a:p>
          <a:p>
            <a:r>
              <a:rPr lang="en-US" sz="1600">
                <a:effectLst/>
                <a:latin typeface="SFRM1000"/>
              </a:rPr>
              <a:t>Office of Science, Basic Energy Sciences, Division of Materials Sciences and Engineering, </a:t>
            </a:r>
          </a:p>
          <a:p>
            <a:r>
              <a:rPr lang="en-US" sz="1600">
                <a:effectLst/>
                <a:latin typeface="SFRM1000"/>
              </a:rPr>
              <a:t>under Contract DE-AC02-76SF00515. </a:t>
            </a:r>
          </a:p>
          <a:p>
            <a:r>
              <a:rPr lang="en-US" sz="1600">
                <a:effectLst/>
                <a:latin typeface="SFRM1000"/>
              </a:rPr>
              <a:t>Work at UC Irvine was supported by the Gordon and Betty Moore Foundation through Grant GBMF10276. </a:t>
            </a:r>
          </a:p>
          <a:p>
            <a:r>
              <a:rPr lang="en-US" sz="1600">
                <a:effectLst/>
                <a:latin typeface="SFRM1000"/>
              </a:rPr>
              <a:t>S.D.W. and B.R.O. acknowledge support via the UC Santa Barbara NSF Quantum Foundry funded via the Q-AMASE-</a:t>
            </a:r>
            <a:r>
              <a:rPr lang="en-US" sz="1600" err="1">
                <a:effectLst/>
                <a:latin typeface="SFRM1000"/>
              </a:rPr>
              <a:t>i</a:t>
            </a:r>
            <a:r>
              <a:rPr lang="en-US" sz="1600">
                <a:effectLst/>
                <a:latin typeface="SFRM1000"/>
              </a:rPr>
              <a:t> pro- gram under award DMR-1906325. </a:t>
            </a:r>
          </a:p>
          <a:p>
            <a:r>
              <a:rPr lang="en-US" sz="1600">
                <a:effectLst/>
                <a:latin typeface="SFRM1000"/>
              </a:rPr>
              <a:t>R.T. acknowledges support from the Deutsche </a:t>
            </a:r>
            <a:r>
              <a:rPr lang="en-US" sz="1600" err="1">
                <a:effectLst/>
                <a:latin typeface="SFRM1000"/>
              </a:rPr>
              <a:t>Forschungsgemeinschaft</a:t>
            </a:r>
            <a:r>
              <a:rPr lang="en-US" sz="1600">
                <a:effectLst/>
                <a:latin typeface="SFRM1000"/>
              </a:rPr>
              <a:t> (DFG, German Research Foundation) through QUAST FOR 5249-449872909 (Project P3), through Project-ID 258499086-SFB 1170, and from the </a:t>
            </a:r>
            <a:r>
              <a:rPr lang="en-US" sz="1600" err="1">
                <a:effectLst/>
                <a:latin typeface="SFRM1000"/>
              </a:rPr>
              <a:t>Würzburg-Dresden</a:t>
            </a:r>
            <a:r>
              <a:rPr lang="en-US" sz="1600">
                <a:effectLst/>
                <a:latin typeface="SFRM1000"/>
              </a:rPr>
              <a:t> Cluster of Excellence on Complexity and Topology in Quantum Matter – </a:t>
            </a:r>
          </a:p>
          <a:p>
            <a:r>
              <a:rPr lang="en-US" sz="1600" err="1">
                <a:effectLst/>
                <a:latin typeface="SFRM1000"/>
              </a:rPr>
              <a:t>ct.qmat</a:t>
            </a:r>
            <a:r>
              <a:rPr lang="en-US" sz="1600">
                <a:effectLst/>
                <a:latin typeface="SFRM1000"/>
              </a:rPr>
              <a:t> Project-ID 390858490-EXC 2147. </a:t>
            </a:r>
            <a:endParaRPr lang="en-US" sz="16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DCA187-8033-8700-35C0-2E50F9EC7154}"/>
              </a:ext>
            </a:extLst>
          </p:cNvPr>
          <p:cNvGrpSpPr/>
          <p:nvPr/>
        </p:nvGrpSpPr>
        <p:grpSpPr>
          <a:xfrm>
            <a:off x="-117946" y="438704"/>
            <a:ext cx="9163940" cy="1574984"/>
            <a:chOff x="-117946" y="438704"/>
            <a:chExt cx="9163940" cy="1574984"/>
          </a:xfrm>
        </p:grpSpPr>
        <p:pic>
          <p:nvPicPr>
            <p:cNvPr id="3084" name="Picture 12" descr="Cluster of Excellence - Research">
              <a:extLst>
                <a:ext uri="{FF2B5EF4-FFF2-40B4-BE49-F238E27FC236}">
                  <a16:creationId xmlns:a16="http://schemas.microsoft.com/office/drawing/2014/main" id="{F88A4DEC-215E-1E98-F006-8DE7869B9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665" y="1271624"/>
              <a:ext cx="1731483" cy="74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Block S with Tree - Identity Guide">
              <a:extLst>
                <a:ext uri="{FF2B5EF4-FFF2-40B4-BE49-F238E27FC236}">
                  <a16:creationId xmlns:a16="http://schemas.microsoft.com/office/drawing/2014/main" id="{8F25B3DD-70B2-E5C5-079A-022A18124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946" y="444805"/>
              <a:ext cx="1104760" cy="110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University of California, Irvine - Wikipedia">
              <a:extLst>
                <a:ext uri="{FF2B5EF4-FFF2-40B4-BE49-F238E27FC236}">
                  <a16:creationId xmlns:a16="http://schemas.microsoft.com/office/drawing/2014/main" id="{B838A65D-DDBB-E9BD-C3A0-CACF65A2E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96764" y="570326"/>
              <a:ext cx="921702" cy="92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ome | Max Planck Institute for Chemical Physics of Solids">
              <a:extLst>
                <a:ext uri="{FF2B5EF4-FFF2-40B4-BE49-F238E27FC236}">
                  <a16:creationId xmlns:a16="http://schemas.microsoft.com/office/drawing/2014/main" id="{EC530B04-0D77-E2F9-4A7C-45F3F61B8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750" y="438704"/>
              <a:ext cx="1114981" cy="1097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C955521-79BF-1C14-46B0-C913E8A79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723" y="621857"/>
              <a:ext cx="1415764" cy="5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University of Würzburg - Wikipedia">
              <a:extLst>
                <a:ext uri="{FF2B5EF4-FFF2-40B4-BE49-F238E27FC236}">
                  <a16:creationId xmlns:a16="http://schemas.microsoft.com/office/drawing/2014/main" id="{41F95317-B108-7AF3-1194-96179BCA1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292" y="470603"/>
              <a:ext cx="921702" cy="92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Department of Energy | GlobalChange.gov">
              <a:extLst>
                <a:ext uri="{FF2B5EF4-FFF2-40B4-BE49-F238E27FC236}">
                  <a16:creationId xmlns:a16="http://schemas.microsoft.com/office/drawing/2014/main" id="{407EF630-8AE4-B0C2-F301-A170E2C6F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0" y="1092240"/>
              <a:ext cx="853003" cy="853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Partners - CIFOR">
              <a:extLst>
                <a:ext uri="{FF2B5EF4-FFF2-40B4-BE49-F238E27FC236}">
                  <a16:creationId xmlns:a16="http://schemas.microsoft.com/office/drawing/2014/main" id="{DD224626-9936-CE32-2132-4A008D211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98" y="1290852"/>
              <a:ext cx="1824548" cy="60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German Research Foundation - Wikipedia">
              <a:extLst>
                <a:ext uri="{FF2B5EF4-FFF2-40B4-BE49-F238E27FC236}">
                  <a16:creationId xmlns:a16="http://schemas.microsoft.com/office/drawing/2014/main" id="{06E1F034-8144-006D-8A80-31A9B9602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704" y="1337811"/>
              <a:ext cx="1415765" cy="530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015504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DECC0-25A3-A9D1-6C7B-7F956E2EE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7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1EFD575-A4C9-E5B8-4DF2-EFA4CDA23A89}"/>
              </a:ext>
            </a:extLst>
          </p:cNvPr>
          <p:cNvSpPr/>
          <p:nvPr/>
        </p:nvSpPr>
        <p:spPr>
          <a:xfrm>
            <a:off x="6605413" y="4864758"/>
            <a:ext cx="2412711" cy="22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F1F-2FE0-C39E-1852-0A5932BE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4456"/>
            <a:ext cx="5036128" cy="488950"/>
          </a:xfrm>
        </p:spPr>
        <p:txBody>
          <a:bodyPr/>
          <a:lstStyle/>
          <a:p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CsV</a:t>
            </a:r>
            <a:r>
              <a:rPr lang="en-US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ScV</a:t>
            </a:r>
            <a:r>
              <a:rPr lang="en-US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67908-1460-F36C-F233-31BF975851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50922"/>
            <a:ext cx="9144000" cy="434712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Layered Kagome metals with Charge-density wave at </a:t>
            </a:r>
            <a:r>
              <a:rPr lang="en-US" sz="200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sz="2000" baseline="-2500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cdw</a:t>
            </a:r>
            <a:r>
              <a:rPr 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~ 94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D98B6A-4C14-BA89-600F-04FE38920C6F}"/>
              </a:ext>
            </a:extLst>
          </p:cNvPr>
          <p:cNvSpPr txBox="1"/>
          <p:nvPr/>
        </p:nvSpPr>
        <p:spPr>
          <a:xfrm>
            <a:off x="4754281" y="-4877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Ortiz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PRL 125, 247002 (2020)</a:t>
            </a:r>
          </a:p>
          <a:p>
            <a:pPr algn="r"/>
            <a:r>
              <a:rPr lang="en-US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Arachchige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PRL 129, 216402 (2022)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E19887-387C-88CD-7AF1-CCC5A48DE1C8}"/>
              </a:ext>
            </a:extLst>
          </p:cNvPr>
          <p:cNvGrpSpPr/>
          <p:nvPr/>
        </p:nvGrpSpPr>
        <p:grpSpPr>
          <a:xfrm>
            <a:off x="736039" y="1213403"/>
            <a:ext cx="3185344" cy="1649275"/>
            <a:chOff x="5054137" y="653103"/>
            <a:chExt cx="3283528" cy="17001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AA00CA-4DCA-BC1B-6716-9034B9428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00" t="4612" r="14283" b="61944"/>
            <a:stretch/>
          </p:blipFill>
          <p:spPr>
            <a:xfrm>
              <a:off x="5054137" y="864688"/>
              <a:ext cx="3283528" cy="14885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29F62E-7CAC-D28E-2FFA-720439E36FC7}"/>
                </a:ext>
              </a:extLst>
            </p:cNvPr>
            <p:cNvSpPr txBox="1"/>
            <p:nvPr/>
          </p:nvSpPr>
          <p:spPr>
            <a:xfrm>
              <a:off x="7144470" y="653103"/>
              <a:ext cx="425000" cy="380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9F108E-5963-4DF5-04FC-B6AE38E78712}"/>
                </a:ext>
              </a:extLst>
            </p:cNvPr>
            <p:cNvSpPr txBox="1"/>
            <p:nvPr/>
          </p:nvSpPr>
          <p:spPr>
            <a:xfrm>
              <a:off x="6802526" y="1162456"/>
              <a:ext cx="449788" cy="380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62CBC2-4CEA-83EA-35B8-24B6BCF6506C}"/>
                </a:ext>
              </a:extLst>
            </p:cNvPr>
            <p:cNvSpPr txBox="1"/>
            <p:nvPr/>
          </p:nvSpPr>
          <p:spPr>
            <a:xfrm>
              <a:off x="7131782" y="1608951"/>
              <a:ext cx="312636" cy="380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V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A6BF5-1DA9-BADE-F2FE-34285CB75166}"/>
              </a:ext>
            </a:extLst>
          </p:cNvPr>
          <p:cNvGrpSpPr/>
          <p:nvPr/>
        </p:nvGrpSpPr>
        <p:grpSpPr>
          <a:xfrm>
            <a:off x="276486" y="2922270"/>
            <a:ext cx="4175116" cy="2115669"/>
            <a:chOff x="113361" y="2888671"/>
            <a:chExt cx="4282433" cy="21700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C2378-13F5-92B0-C9C9-1B47D35A29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3361" y="2947431"/>
              <a:ext cx="2128231" cy="2111290"/>
              <a:chOff x="1088729" y="3681986"/>
              <a:chExt cx="3201503" cy="3176021"/>
            </a:xfrm>
          </p:grpSpPr>
          <p:pic>
            <p:nvPicPr>
              <p:cNvPr id="9" name="Picture 8" descr="Pub_Transport.png">
                <a:extLst>
                  <a:ext uri="{FF2B5EF4-FFF2-40B4-BE49-F238E27FC236}">
                    <a16:creationId xmlns:a16="http://schemas.microsoft.com/office/drawing/2014/main" id="{9AF4F132-5A26-4FBA-880B-325D80A4F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73" r="68116" b="51947"/>
              <a:stretch/>
            </p:blipFill>
            <p:spPr>
              <a:xfrm>
                <a:off x="1088731" y="3820772"/>
                <a:ext cx="3201501" cy="303723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66BD2F-B834-4681-0C3C-05F99BFB1FA7}"/>
                  </a:ext>
                </a:extLst>
              </p:cNvPr>
              <p:cNvSpPr/>
              <p:nvPr/>
            </p:nvSpPr>
            <p:spPr>
              <a:xfrm>
                <a:off x="1088729" y="3681986"/>
                <a:ext cx="191431" cy="2804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314702-4C1E-C4F9-0382-148F07A231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13319" y="2888671"/>
              <a:ext cx="2182475" cy="2170050"/>
              <a:chOff x="7846738" y="3593592"/>
              <a:chExt cx="3283101" cy="3264415"/>
            </a:xfrm>
          </p:grpSpPr>
          <p:pic>
            <p:nvPicPr>
              <p:cNvPr id="23" name="Picture 22" descr="Pub_Transport.png">
                <a:extLst>
                  <a:ext uri="{FF2B5EF4-FFF2-40B4-BE49-F238E27FC236}">
                    <a16:creationId xmlns:a16="http://schemas.microsoft.com/office/drawing/2014/main" id="{8CAB82C7-D5A1-CEC5-7A14-7B5A6D837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03" t="1373" b="51947"/>
              <a:stretch/>
            </p:blipFill>
            <p:spPr>
              <a:xfrm>
                <a:off x="7846739" y="3820772"/>
                <a:ext cx="3283100" cy="303723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1BEA8A5-D3F9-5F7D-4F5C-0CDF86FC3C97}"/>
                  </a:ext>
                </a:extLst>
              </p:cNvPr>
              <p:cNvSpPr/>
              <p:nvPr/>
            </p:nvSpPr>
            <p:spPr>
              <a:xfrm>
                <a:off x="7846738" y="3593592"/>
                <a:ext cx="309710" cy="2804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5B9A33-EEAF-A616-33B3-06FC881A4A51}"/>
              </a:ext>
            </a:extLst>
          </p:cNvPr>
          <p:cNvGrpSpPr/>
          <p:nvPr/>
        </p:nvGrpSpPr>
        <p:grpSpPr>
          <a:xfrm>
            <a:off x="5813548" y="1314735"/>
            <a:ext cx="2334271" cy="1291019"/>
            <a:chOff x="4212439" y="1366648"/>
            <a:chExt cx="2334271" cy="129101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01CC5F4-D3F2-89FE-D7B4-B77FF8DE72AF}"/>
                </a:ext>
              </a:extLst>
            </p:cNvPr>
            <p:cNvGrpSpPr/>
            <p:nvPr/>
          </p:nvGrpSpPr>
          <p:grpSpPr>
            <a:xfrm>
              <a:off x="4610272" y="1434404"/>
              <a:ext cx="1539286" cy="1223263"/>
              <a:chOff x="2223914" y="1252330"/>
              <a:chExt cx="3581861" cy="2846489"/>
            </a:xfrm>
          </p:grpSpPr>
          <p:pic>
            <p:nvPicPr>
              <p:cNvPr id="29" name="Picture 28" descr="A diagram of a graphing structure&#10;&#10;Description automatically generated">
                <a:extLst>
                  <a:ext uri="{FF2B5EF4-FFF2-40B4-BE49-F238E27FC236}">
                    <a16:creationId xmlns:a16="http://schemas.microsoft.com/office/drawing/2014/main" id="{EBEB8AB3-C876-33B4-A8DE-5DE8F33C2A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5709" t="41510" r="1" b="6383"/>
              <a:stretch/>
            </p:blipFill>
            <p:spPr>
              <a:xfrm>
                <a:off x="2223914" y="1252330"/>
                <a:ext cx="3581861" cy="284648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C8A3A32-4D64-9541-20AE-951488452072}"/>
                  </a:ext>
                </a:extLst>
              </p:cNvPr>
              <p:cNvSpPr/>
              <p:nvPr/>
            </p:nvSpPr>
            <p:spPr>
              <a:xfrm>
                <a:off x="3448627" y="1252330"/>
                <a:ext cx="235528" cy="671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D49969-A7E4-6E26-D055-4479CF011009}"/>
                  </a:ext>
                </a:extLst>
              </p:cNvPr>
              <p:cNvSpPr/>
              <p:nvPr/>
            </p:nvSpPr>
            <p:spPr>
              <a:xfrm>
                <a:off x="4014844" y="1252330"/>
                <a:ext cx="235528" cy="671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0FEF844-ED58-944D-0CCE-B6C5D003D2CF}"/>
                  </a:ext>
                </a:extLst>
              </p:cNvPr>
              <p:cNvSpPr/>
              <p:nvPr/>
            </p:nvSpPr>
            <p:spPr>
              <a:xfrm>
                <a:off x="4572000" y="1252330"/>
                <a:ext cx="235528" cy="671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193428A-B613-BD91-B180-7633778B0F08}"/>
                  </a:ext>
                </a:extLst>
              </p:cNvPr>
              <p:cNvSpPr/>
              <p:nvPr/>
            </p:nvSpPr>
            <p:spPr>
              <a:xfrm>
                <a:off x="2379719" y="1252330"/>
                <a:ext cx="235528" cy="671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9936BA-26D8-EE51-BCF3-CE5AF690A9B3}"/>
                </a:ext>
              </a:extLst>
            </p:cNvPr>
            <p:cNvSpPr txBox="1"/>
            <p:nvPr/>
          </p:nvSpPr>
          <p:spPr>
            <a:xfrm>
              <a:off x="4263332" y="2282329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A4373"/>
                  </a:solidFill>
                </a:rPr>
                <a:t>Sc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70CFD1-1AE3-F482-B292-B2F1F73F6C14}"/>
                </a:ext>
              </a:extLst>
            </p:cNvPr>
            <p:cNvSpPr txBox="1"/>
            <p:nvPr/>
          </p:nvSpPr>
          <p:spPr>
            <a:xfrm>
              <a:off x="4382909" y="1463254"/>
              <a:ext cx="294219" cy="358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D5220C"/>
                  </a:solidFill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B2A95D-C106-F2B6-77E3-A40A0AFC6564}"/>
                </a:ext>
              </a:extLst>
            </p:cNvPr>
            <p:cNvSpPr txBox="1"/>
            <p:nvPr/>
          </p:nvSpPr>
          <p:spPr>
            <a:xfrm>
              <a:off x="4212439" y="1696481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494A54"/>
                  </a:solidFill>
                </a:rPr>
                <a:t>Sn</a:t>
              </a:r>
              <a:r>
                <a:rPr lang="en-US" baseline="-25000">
                  <a:solidFill>
                    <a:srgbClr val="494A54"/>
                  </a:solidFill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27C975-A233-D382-52C3-641503AFEEB9}"/>
                </a:ext>
              </a:extLst>
            </p:cNvPr>
            <p:cNvSpPr txBox="1"/>
            <p:nvPr/>
          </p:nvSpPr>
          <p:spPr>
            <a:xfrm>
              <a:off x="6035031" y="1837754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79397"/>
                  </a:solidFill>
                </a:rPr>
                <a:t>Sn</a:t>
              </a:r>
              <a:r>
                <a:rPr lang="en-US" baseline="-25000">
                  <a:solidFill>
                    <a:srgbClr val="879397"/>
                  </a:solidFill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42B053-6880-0EBB-FFD2-C1707E42DD57}"/>
                </a:ext>
              </a:extLst>
            </p:cNvPr>
            <p:cNvSpPr txBox="1"/>
            <p:nvPr/>
          </p:nvSpPr>
          <p:spPr>
            <a:xfrm>
              <a:off x="6035031" y="1366648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9AA3A3"/>
                  </a:solidFill>
                </a:rPr>
                <a:t>Sn</a:t>
              </a:r>
              <a:r>
                <a:rPr lang="en-US" baseline="-25000">
                  <a:solidFill>
                    <a:srgbClr val="9AA3A3"/>
                  </a:solidFill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5A979C-3E53-734F-8689-5A48B9B46CF8}"/>
              </a:ext>
            </a:extLst>
          </p:cNvPr>
          <p:cNvGrpSpPr/>
          <p:nvPr/>
        </p:nvGrpSpPr>
        <p:grpSpPr>
          <a:xfrm>
            <a:off x="5409943" y="2530177"/>
            <a:ext cx="2850699" cy="2547088"/>
            <a:chOff x="5409943" y="2530177"/>
            <a:chExt cx="2850699" cy="254708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60C02F3-7BF4-A450-39BE-DB4B61495421}"/>
                </a:ext>
              </a:extLst>
            </p:cNvPr>
            <p:cNvGrpSpPr/>
            <p:nvPr/>
          </p:nvGrpSpPr>
          <p:grpSpPr>
            <a:xfrm>
              <a:off x="5410711" y="2530177"/>
              <a:ext cx="2849931" cy="1430161"/>
              <a:chOff x="4772925" y="1964566"/>
              <a:chExt cx="2849931" cy="1430161"/>
            </a:xfrm>
          </p:grpSpPr>
          <p:pic>
            <p:nvPicPr>
              <p:cNvPr id="36" name="Picture 35" descr="A graph of a graph of a graph of a graph of a graph of a graph of a graph of a graph of a graph of a graph of a graph of a graph of a graph of&#10;&#10;Description automatically generated">
                <a:extLst>
                  <a:ext uri="{FF2B5EF4-FFF2-40B4-BE49-F238E27FC236}">
                    <a16:creationId xmlns:a16="http://schemas.microsoft.com/office/drawing/2014/main" id="{B756A0FA-E6B3-7E12-E937-DEEA359672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-2431" b="72299"/>
              <a:stretch/>
            </p:blipFill>
            <p:spPr>
              <a:xfrm>
                <a:off x="4772925" y="1964566"/>
                <a:ext cx="2849931" cy="1223263"/>
              </a:xfrm>
              <a:prstGeom prst="rect">
                <a:avLst/>
              </a:prstGeom>
            </p:spPr>
          </p:pic>
          <p:pic>
            <p:nvPicPr>
              <p:cNvPr id="37" name="Picture 36" descr="A graph of a graph of a graph of a graph of a graph of a graph of a graph of a graph of a graph of a graph of a graph of a graph of a graph of&#10;&#10;Description automatically generated">
                <a:extLst>
                  <a:ext uri="{FF2B5EF4-FFF2-40B4-BE49-F238E27FC236}">
                    <a16:creationId xmlns:a16="http://schemas.microsoft.com/office/drawing/2014/main" id="{B5BA6302-BD0F-7073-8667-AB085400EF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4135" t="91785"/>
              <a:stretch/>
            </p:blipFill>
            <p:spPr>
              <a:xfrm>
                <a:off x="5175762" y="3061237"/>
                <a:ext cx="2447094" cy="33349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455D2DA-258B-4525-88BF-378B8DD4E24B}"/>
                </a:ext>
              </a:extLst>
            </p:cNvPr>
            <p:cNvGrpSpPr/>
            <p:nvPr/>
          </p:nvGrpSpPr>
          <p:grpSpPr>
            <a:xfrm>
              <a:off x="5409943" y="3822087"/>
              <a:ext cx="2850699" cy="1255178"/>
              <a:chOff x="5355779" y="3568454"/>
              <a:chExt cx="2850699" cy="1255178"/>
            </a:xfrm>
          </p:grpSpPr>
          <p:pic>
            <p:nvPicPr>
              <p:cNvPr id="7" name="Picture 6" descr="A graph of a graph of a graph of a graph of a graph of a graph of a graph of a graph of a graph of a graph of a graph of a graph of a graph of&#10;&#10;Description automatically generated">
                <a:extLst>
                  <a:ext uri="{FF2B5EF4-FFF2-40B4-BE49-F238E27FC236}">
                    <a16:creationId xmlns:a16="http://schemas.microsoft.com/office/drawing/2014/main" id="{F580BADD-4DB1-5557-40FD-A306716CF1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46635" b="29642"/>
              <a:stretch/>
            </p:blipFill>
            <p:spPr>
              <a:xfrm>
                <a:off x="5355779" y="3568455"/>
                <a:ext cx="2849931" cy="963106"/>
              </a:xfrm>
              <a:prstGeom prst="rect">
                <a:avLst/>
              </a:prstGeom>
            </p:spPr>
          </p:pic>
          <p:pic>
            <p:nvPicPr>
              <p:cNvPr id="35" name="Picture 34" descr="A graph of a graph of a graph of a graph of a graph of a graph of a graph of a graph of a graph of a graph of a graph of a graph of a graph of&#10;&#10;Description automatically generated">
                <a:extLst>
                  <a:ext uri="{FF2B5EF4-FFF2-40B4-BE49-F238E27FC236}">
                    <a16:creationId xmlns:a16="http://schemas.microsoft.com/office/drawing/2014/main" id="{7957712F-1DE2-1D83-4DDE-19775154CE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4135" t="91785"/>
              <a:stretch/>
            </p:blipFill>
            <p:spPr>
              <a:xfrm>
                <a:off x="5759384" y="4490142"/>
                <a:ext cx="2447094" cy="333490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966F3F7-EB64-9431-F0AD-950CE9EBDAB6}"/>
                  </a:ext>
                </a:extLst>
              </p:cNvPr>
              <p:cNvSpPr/>
              <p:nvPr/>
            </p:nvSpPr>
            <p:spPr>
              <a:xfrm>
                <a:off x="5695062" y="3568454"/>
                <a:ext cx="60139" cy="691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31AE5D8-9A57-55B3-D844-D7F4073366F4}"/>
                </a:ext>
              </a:extLst>
            </p:cNvPr>
            <p:cNvGrpSpPr/>
            <p:nvPr/>
          </p:nvGrpSpPr>
          <p:grpSpPr>
            <a:xfrm>
              <a:off x="6383636" y="2754365"/>
              <a:ext cx="367408" cy="340851"/>
              <a:chOff x="6383636" y="2754365"/>
              <a:chExt cx="367408" cy="34085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0C422E-3646-621F-D3E5-D60F6B70E6E3}"/>
                  </a:ext>
                </a:extLst>
              </p:cNvPr>
              <p:cNvSpPr txBox="1"/>
              <p:nvPr/>
            </p:nvSpPr>
            <p:spPr>
              <a:xfrm>
                <a:off x="6383636" y="2754365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/>
                  <a:t>92 K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CE8259E-99D9-5C8C-13E8-F096AEAE70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7864" y="2936261"/>
                <a:ext cx="0" cy="15895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7A6417C-8FDD-7230-14C0-5BACC8448213}"/>
                </a:ext>
              </a:extLst>
            </p:cNvPr>
            <p:cNvGrpSpPr/>
            <p:nvPr/>
          </p:nvGrpSpPr>
          <p:grpSpPr>
            <a:xfrm>
              <a:off x="6397803" y="4350262"/>
              <a:ext cx="367408" cy="344585"/>
              <a:chOff x="6397803" y="4350262"/>
              <a:chExt cx="367408" cy="34458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209FE7-91FC-A108-C683-B537F48CF299}"/>
                  </a:ext>
                </a:extLst>
              </p:cNvPr>
              <p:cNvSpPr txBox="1"/>
              <p:nvPr/>
            </p:nvSpPr>
            <p:spPr>
              <a:xfrm>
                <a:off x="6397803" y="4479403"/>
                <a:ext cx="36740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/>
                  <a:t>92 K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FBD693AC-6D3E-26BC-9374-D23BC76D84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65851" y="4350262"/>
                <a:ext cx="0" cy="15895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0C6755B5-DD1E-4798-E2B2-DBC06A86E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65545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3</a:t>
            </a:fld>
            <a:r>
              <a:rPr lang="en-US" alt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50579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8FACF-5318-6AC8-87DF-DEF0C0D6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"/>
            <a:ext cx="9148070" cy="51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079DE-17AA-FA54-09E5-F6F139AD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3492" cy="51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84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6F216-ADB8-EC25-633A-6F9768904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90"/>
            <a:ext cx="9151642" cy="51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65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06BE1-F734-0A39-F233-C6B8442A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9940" cy="514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75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FB4FB-6345-D044-F25F-C84C02F7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0"/>
            <a:ext cx="9144000" cy="51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71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D12FF-B4D9-0F17-885C-83E06D1E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90"/>
            <a:ext cx="9151642" cy="51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9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1C991-3D88-1C73-A360-EE5AE4F8E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8"/>
            <a:ext cx="9156226" cy="513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5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9A8770-0C04-E011-B36A-D18DAB33B139}"/>
              </a:ext>
            </a:extLst>
          </p:cNvPr>
          <p:cNvSpPr/>
          <p:nvPr/>
        </p:nvSpPr>
        <p:spPr>
          <a:xfrm>
            <a:off x="6605413" y="4864758"/>
            <a:ext cx="2412711" cy="22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A9712-5AD4-EC62-EA49-33FD69E5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TRSB at CDW?</a:t>
            </a:r>
            <a:endParaRPr lang="en-US" baseline="-25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668C6-96FC-B751-50B6-0CE61C30F3C6}"/>
              </a:ext>
            </a:extLst>
          </p:cNvPr>
          <p:cNvSpPr txBox="1"/>
          <p:nvPr/>
        </p:nvSpPr>
        <p:spPr>
          <a:xfrm>
            <a:off x="0" y="697714"/>
            <a:ext cx="91439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		“Anomalous” Hall Effect			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D7D725-F2C7-D92D-CB83-298D9B41E11A}"/>
              </a:ext>
            </a:extLst>
          </p:cNvPr>
          <p:cNvSpPr txBox="1"/>
          <p:nvPr/>
        </p:nvSpPr>
        <p:spPr>
          <a:xfrm>
            <a:off x="1" y="2950956"/>
            <a:ext cx="91439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uSR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rate change at 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CDW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C3CF5-9632-4FC2-0EC7-7E5D21AC41B4}"/>
              </a:ext>
            </a:extLst>
          </p:cNvPr>
          <p:cNvSpPr txBox="1"/>
          <p:nvPr/>
        </p:nvSpPr>
        <p:spPr>
          <a:xfrm>
            <a:off x="3117248" y="50186"/>
            <a:ext cx="312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Yu et al., PRB 104, L041103 (2021)</a:t>
            </a:r>
          </a:p>
          <a:p>
            <a:r>
              <a:rPr lang="en-US" sz="14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Yi, PRB </a:t>
            </a:r>
            <a:r>
              <a:rPr lang="en-US" sz="1400" b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109</a:t>
            </a:r>
            <a:r>
              <a:rPr lang="en-US" sz="14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035124 (2024)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2A3F86-48ED-8BE9-1F9D-B70E8EB14AF9}"/>
              </a:ext>
            </a:extLst>
          </p:cNvPr>
          <p:cNvSpPr txBox="1"/>
          <p:nvPr/>
        </p:nvSpPr>
        <p:spPr>
          <a:xfrm>
            <a:off x="5864772" y="50186"/>
            <a:ext cx="327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Khasanov</a:t>
            </a:r>
            <a:r>
              <a:rPr lang="en-US" sz="14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et al., PRR 4, 023244 (2022)</a:t>
            </a:r>
          </a:p>
          <a:p>
            <a:pPr algn="r"/>
            <a:r>
              <a:rPr lang="en-US" sz="140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Guguchia</a:t>
            </a:r>
            <a:r>
              <a:rPr lang="en-US" sz="14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et al., arXiv:2304.06436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F67D60-9639-BE39-B94D-2EBEAF11A92C}"/>
              </a:ext>
            </a:extLst>
          </p:cNvPr>
          <p:cNvGrpSpPr/>
          <p:nvPr/>
        </p:nvGrpSpPr>
        <p:grpSpPr>
          <a:xfrm>
            <a:off x="5610" y="998565"/>
            <a:ext cx="4597169" cy="1945851"/>
            <a:chOff x="5610" y="998565"/>
            <a:chExt cx="4597169" cy="19458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B7E909-21E0-0404-638B-8C26A7E28C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10" y="998565"/>
              <a:ext cx="4597169" cy="1945851"/>
              <a:chOff x="2091303" y="2002544"/>
              <a:chExt cx="5551466" cy="2349778"/>
            </a:xfrm>
          </p:grpSpPr>
          <p:pic>
            <p:nvPicPr>
              <p:cNvPr id="6" name="Content Placeholder 4">
                <a:extLst>
                  <a:ext uri="{FF2B5EF4-FFF2-40B4-BE49-F238E27FC236}">
                    <a16:creationId xmlns:a16="http://schemas.microsoft.com/office/drawing/2014/main" id="{03A425F1-CA6C-A3CE-23D9-75511D255A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78" r="45857" b="48326"/>
              <a:stretch/>
            </p:blipFill>
            <p:spPr>
              <a:xfrm>
                <a:off x="2137777" y="2002544"/>
                <a:ext cx="2877296" cy="2316894"/>
              </a:xfrm>
              <a:prstGeom prst="rect">
                <a:avLst/>
              </a:prstGeom>
            </p:spPr>
          </p:pic>
          <p:pic>
            <p:nvPicPr>
              <p:cNvPr id="7" name="Content Placeholder 4">
                <a:extLst>
                  <a:ext uri="{FF2B5EF4-FFF2-40B4-BE49-F238E27FC236}">
                    <a16:creationId xmlns:a16="http://schemas.microsoft.com/office/drawing/2014/main" id="{0DA93A9C-252F-AD76-718B-168C3EF96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128" t="50055" r="140" b="1850"/>
              <a:stretch/>
            </p:blipFill>
            <p:spPr>
              <a:xfrm>
                <a:off x="4989099" y="2127220"/>
                <a:ext cx="2653670" cy="222510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6745995-B026-73BF-5571-110901EE28C6}"/>
                  </a:ext>
                </a:extLst>
              </p:cNvPr>
              <p:cNvSpPr/>
              <p:nvPr/>
            </p:nvSpPr>
            <p:spPr>
              <a:xfrm>
                <a:off x="2102989" y="2127220"/>
                <a:ext cx="233166" cy="216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noFill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D002D2-39E2-D1A3-BDF8-93E5401A65F1}"/>
                  </a:ext>
                </a:extLst>
              </p:cNvPr>
              <p:cNvSpPr/>
              <p:nvPr/>
            </p:nvSpPr>
            <p:spPr>
              <a:xfrm>
                <a:off x="2091303" y="4102851"/>
                <a:ext cx="233166" cy="216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noFill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48686F-1DEA-351D-552D-F80DEE2E79D6}"/>
                  </a:ext>
                </a:extLst>
              </p:cNvPr>
              <p:cNvSpPr/>
              <p:nvPr/>
            </p:nvSpPr>
            <p:spPr>
              <a:xfrm>
                <a:off x="4994390" y="2127220"/>
                <a:ext cx="301493" cy="216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noFill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528A1FA-9111-50E7-2052-E5847B4484D2}"/>
                  </a:ext>
                </a:extLst>
              </p:cNvPr>
              <p:cNvSpPr/>
              <p:nvPr/>
            </p:nvSpPr>
            <p:spPr>
              <a:xfrm>
                <a:off x="6204098" y="2127219"/>
                <a:ext cx="918706" cy="737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noFill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F1BF3-E0BA-1ADA-BAA8-761E9DF264B5}"/>
                </a:ext>
              </a:extLst>
            </p:cNvPr>
            <p:cNvSpPr txBox="1"/>
            <p:nvPr/>
          </p:nvSpPr>
          <p:spPr>
            <a:xfrm>
              <a:off x="2832213" y="2263973"/>
              <a:ext cx="8787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CsV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Sb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1C90C7-FB1B-3A94-ADCC-4CCEAA8BA866}"/>
              </a:ext>
            </a:extLst>
          </p:cNvPr>
          <p:cNvGrpSpPr/>
          <p:nvPr/>
        </p:nvGrpSpPr>
        <p:grpSpPr>
          <a:xfrm>
            <a:off x="5265062" y="1156780"/>
            <a:ext cx="3711292" cy="1754329"/>
            <a:chOff x="5265062" y="1156780"/>
            <a:chExt cx="3711292" cy="175432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8F03FE5-AEAC-A6B3-AD5E-92D7ABB7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887"/>
            <a:stretch/>
          </p:blipFill>
          <p:spPr>
            <a:xfrm>
              <a:off x="5265062" y="1156780"/>
              <a:ext cx="3711292" cy="17543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8B6A5E-FF59-354A-9167-9719BDECE7B8}"/>
                </a:ext>
              </a:extLst>
            </p:cNvPr>
            <p:cNvSpPr txBox="1"/>
            <p:nvPr/>
          </p:nvSpPr>
          <p:spPr>
            <a:xfrm>
              <a:off x="8058374" y="2033944"/>
              <a:ext cx="8691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ScV</a:t>
              </a:r>
              <a:r>
                <a:rPr lang="en-US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  <a:r>
                <a:rPr lang="en-US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14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CA0EBD-6AA7-7A32-399C-28640CB3B136}"/>
              </a:ext>
            </a:extLst>
          </p:cNvPr>
          <p:cNvGrpSpPr/>
          <p:nvPr/>
        </p:nvGrpSpPr>
        <p:grpSpPr>
          <a:xfrm>
            <a:off x="6064249" y="3281036"/>
            <a:ext cx="2428699" cy="1767651"/>
            <a:chOff x="6341142" y="3342844"/>
            <a:chExt cx="2428699" cy="1767651"/>
          </a:xfrm>
        </p:grpSpPr>
        <p:pic>
          <p:nvPicPr>
            <p:cNvPr id="18" name="Picture 17" descr="A graph of a graph of a number of numbers&#10;&#10;Description automatically generated with medium confidence">
              <a:extLst>
                <a:ext uri="{FF2B5EF4-FFF2-40B4-BE49-F238E27FC236}">
                  <a16:creationId xmlns:a16="http://schemas.microsoft.com/office/drawing/2014/main" id="{2DF36A21-AC5A-AAC9-A9FF-C2AFBA44E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01" t="1643" b="1594"/>
            <a:stretch/>
          </p:blipFill>
          <p:spPr>
            <a:xfrm>
              <a:off x="6352440" y="3342844"/>
              <a:ext cx="2417401" cy="176765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BCDBCC-E09F-FC38-4E6F-17C569420AF3}"/>
                </a:ext>
              </a:extLst>
            </p:cNvPr>
            <p:cNvSpPr/>
            <p:nvPr/>
          </p:nvSpPr>
          <p:spPr>
            <a:xfrm>
              <a:off x="6341142" y="3383659"/>
              <a:ext cx="124833" cy="179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9DC930-E32D-B3AA-C4EC-1F980BEFCFC8}"/>
              </a:ext>
            </a:extLst>
          </p:cNvPr>
          <p:cNvGrpSpPr/>
          <p:nvPr/>
        </p:nvGrpSpPr>
        <p:grpSpPr>
          <a:xfrm>
            <a:off x="44097" y="3329341"/>
            <a:ext cx="4799973" cy="1543018"/>
            <a:chOff x="44097" y="3383659"/>
            <a:chExt cx="4799973" cy="15430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B3D5-57EE-56F3-04EC-172E71DE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97" y="3383659"/>
              <a:ext cx="4799973" cy="154301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4392EB-D677-D8AD-E6EA-BF5A2E3B30B4}"/>
                </a:ext>
              </a:extLst>
            </p:cNvPr>
            <p:cNvSpPr/>
            <p:nvPr/>
          </p:nvSpPr>
          <p:spPr>
            <a:xfrm>
              <a:off x="4602780" y="3634735"/>
              <a:ext cx="124833" cy="179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10BDBF-B636-2496-E8E8-C8CFAA2BD505}"/>
                </a:ext>
              </a:extLst>
            </p:cNvPr>
            <p:cNvSpPr/>
            <p:nvPr/>
          </p:nvSpPr>
          <p:spPr>
            <a:xfrm>
              <a:off x="2198605" y="3634735"/>
              <a:ext cx="124833" cy="179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</p:grp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CE283C2F-7BDE-963B-9212-46AD2FFA24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9" y="4839033"/>
            <a:ext cx="376612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4</a:t>
            </a:fld>
            <a:r>
              <a:rPr lang="en-US" alt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48708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9A8770-0C04-E011-B36A-D18DAB33B139}"/>
              </a:ext>
            </a:extLst>
          </p:cNvPr>
          <p:cNvSpPr/>
          <p:nvPr/>
        </p:nvSpPr>
        <p:spPr>
          <a:xfrm>
            <a:off x="6605413" y="4864758"/>
            <a:ext cx="2412711" cy="22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A9712-5AD4-EC62-EA49-33FD69E5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TRSB at CDW?</a:t>
            </a:r>
            <a:endParaRPr lang="en-US" baseline="-25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632643-C31A-F9BC-E57B-E1D25CF27C06}"/>
              </a:ext>
            </a:extLst>
          </p:cNvPr>
          <p:cNvSpPr txBox="1"/>
          <p:nvPr/>
        </p:nvSpPr>
        <p:spPr>
          <a:xfrm>
            <a:off x="5160369" y="281564"/>
            <a:ext cx="3872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Wu et al., PRB 106, 205109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169029-D4C4-D5A7-32E1-E873C2FBBF6C}"/>
              </a:ext>
            </a:extLst>
          </p:cNvPr>
          <p:cNvSpPr txBox="1"/>
          <p:nvPr/>
        </p:nvSpPr>
        <p:spPr>
          <a:xfrm>
            <a:off x="5386017" y="-7465"/>
            <a:ext cx="3647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Xu et al., </a:t>
            </a:r>
            <a:r>
              <a:rPr lang="en-US" sz="1600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nphys</a:t>
            </a:r>
            <a:r>
              <a:rPr lang="en-US" sz="16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18, 1470–1475 (2022)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240242-7586-D99A-52A9-571D8C3C03BC}"/>
              </a:ext>
            </a:extLst>
          </p:cNvPr>
          <p:cNvGrpSpPr/>
          <p:nvPr/>
        </p:nvGrpSpPr>
        <p:grpSpPr>
          <a:xfrm>
            <a:off x="4405089" y="2992856"/>
            <a:ext cx="2417406" cy="1909114"/>
            <a:chOff x="4448634" y="2878508"/>
            <a:chExt cx="2417406" cy="19091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7797E53-CA0A-0CB5-7865-557BEACBF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634" y="2894992"/>
              <a:ext cx="2417406" cy="189263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B588CFF-F665-D6FC-B8D2-A67DA1718413}"/>
                </a:ext>
              </a:extLst>
            </p:cNvPr>
            <p:cNvSpPr/>
            <p:nvPr/>
          </p:nvSpPr>
          <p:spPr>
            <a:xfrm>
              <a:off x="4467507" y="2878508"/>
              <a:ext cx="120847" cy="177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C5514F-A459-BD8B-3A05-C0E591C3B299}"/>
              </a:ext>
            </a:extLst>
          </p:cNvPr>
          <p:cNvGrpSpPr/>
          <p:nvPr/>
        </p:nvGrpSpPr>
        <p:grpSpPr>
          <a:xfrm>
            <a:off x="4457401" y="867518"/>
            <a:ext cx="4369172" cy="1920240"/>
            <a:chOff x="4457401" y="847640"/>
            <a:chExt cx="4369172" cy="19202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FC46BE0-892B-723A-60BE-61781F8F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401" y="847640"/>
              <a:ext cx="2240279" cy="1920240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CDD8F5-8D15-8674-054A-868CD3F44FBA}"/>
                </a:ext>
              </a:extLst>
            </p:cNvPr>
            <p:cNvGrpSpPr/>
            <p:nvPr/>
          </p:nvGrpSpPr>
          <p:grpSpPr>
            <a:xfrm>
              <a:off x="6907325" y="1123235"/>
              <a:ext cx="1919248" cy="1343573"/>
              <a:chOff x="3195671" y="3237094"/>
              <a:chExt cx="2075986" cy="145329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A641C48-EBBD-15AB-0444-0E12571A77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9014"/>
              <a:stretch/>
            </p:blipFill>
            <p:spPr>
              <a:xfrm>
                <a:off x="3195671" y="3237094"/>
                <a:ext cx="2075986" cy="109728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4EBE8CE3-1CF5-B954-2BA5-DED6AAE81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" r="1198"/>
              <a:stretch/>
            </p:blipFill>
            <p:spPr>
              <a:xfrm>
                <a:off x="3250457" y="4430334"/>
                <a:ext cx="1960085" cy="260058"/>
              </a:xfrm>
              <a:prstGeom prst="rect">
                <a:avLst/>
              </a:prstGeom>
            </p:spPr>
          </p:pic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D1C170A-9AE4-3907-6584-B8F73F5ABF17}"/>
              </a:ext>
            </a:extLst>
          </p:cNvPr>
          <p:cNvSpPr txBox="1"/>
          <p:nvPr/>
        </p:nvSpPr>
        <p:spPr>
          <a:xfrm>
            <a:off x="2654137" y="286251"/>
            <a:ext cx="3875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Farhang</a:t>
            </a:r>
            <a:r>
              <a:rPr lang="en-US" sz="16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et al., </a:t>
            </a:r>
            <a:r>
              <a:rPr lang="fr-FR" sz="1600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ncomms</a:t>
            </a:r>
            <a:r>
              <a:rPr lang="fr-FR" sz="16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14,  5326 (2023)</a:t>
            </a:r>
            <a:endParaRPr lang="en-US" sz="16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FCCC91-759F-92F1-C46E-C21FFA1A0B68}"/>
              </a:ext>
            </a:extLst>
          </p:cNvPr>
          <p:cNvGrpSpPr/>
          <p:nvPr/>
        </p:nvGrpSpPr>
        <p:grpSpPr>
          <a:xfrm>
            <a:off x="273468" y="959242"/>
            <a:ext cx="3874536" cy="4015521"/>
            <a:chOff x="273468" y="959242"/>
            <a:chExt cx="3874536" cy="401552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E5A3072-2DB3-A710-25BD-B2DA59FB9845}"/>
                </a:ext>
              </a:extLst>
            </p:cNvPr>
            <p:cNvGrpSpPr/>
            <p:nvPr/>
          </p:nvGrpSpPr>
          <p:grpSpPr>
            <a:xfrm>
              <a:off x="273468" y="959242"/>
              <a:ext cx="3874536" cy="4015521"/>
              <a:chOff x="5154041" y="841666"/>
              <a:chExt cx="3874536" cy="401552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2B3269E4-E626-C2DF-9BDD-6D7F09865F64}"/>
                  </a:ext>
                </a:extLst>
              </p:cNvPr>
              <p:cNvGrpSpPr/>
              <p:nvPr/>
            </p:nvGrpSpPr>
            <p:grpSpPr>
              <a:xfrm>
                <a:off x="6934784" y="3009401"/>
                <a:ext cx="2093793" cy="1554480"/>
                <a:chOff x="6276951" y="3179053"/>
                <a:chExt cx="2093793" cy="1554480"/>
              </a:xfrm>
            </p:grpSpPr>
            <p:pic>
              <p:nvPicPr>
                <p:cNvPr id="77" name="Picture 4" descr="figure 1">
                  <a:extLst>
                    <a:ext uri="{FF2B5EF4-FFF2-40B4-BE49-F238E27FC236}">
                      <a16:creationId xmlns:a16="http://schemas.microsoft.com/office/drawing/2014/main" id="{B25D802E-DB1B-AB8F-6EB2-5B6FB8F45D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860" r="40918"/>
                <a:stretch/>
              </p:blipFill>
              <p:spPr bwMode="auto">
                <a:xfrm>
                  <a:off x="6276951" y="3179053"/>
                  <a:ext cx="2093793" cy="1554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A432970-04E2-6597-7601-DB5D20E73A32}"/>
                    </a:ext>
                  </a:extLst>
                </p:cNvPr>
                <p:cNvSpPr/>
                <p:nvPr/>
              </p:nvSpPr>
              <p:spPr>
                <a:xfrm>
                  <a:off x="6276951" y="3191906"/>
                  <a:ext cx="120847" cy="1770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282B25F-5018-C28D-8690-A13100E7794D}"/>
                  </a:ext>
                </a:extLst>
              </p:cNvPr>
              <p:cNvGrpSpPr/>
              <p:nvPr/>
            </p:nvGrpSpPr>
            <p:grpSpPr>
              <a:xfrm>
                <a:off x="5158632" y="841666"/>
                <a:ext cx="1780743" cy="2020521"/>
                <a:chOff x="5235793" y="1168593"/>
                <a:chExt cx="1780743" cy="2020521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8A2C54C9-A6D7-C54C-D641-F39E6B7D1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50683" b="58194"/>
                <a:stretch/>
              </p:blipFill>
              <p:spPr>
                <a:xfrm>
                  <a:off x="5235793" y="1177434"/>
                  <a:ext cx="1780743" cy="2011680"/>
                </a:xfrm>
                <a:prstGeom prst="rect">
                  <a:avLst/>
                </a:prstGeom>
              </p:spPr>
            </p:pic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9011FFD-466B-AA08-FDC8-1FFB77A252EE}"/>
                    </a:ext>
                  </a:extLst>
                </p:cNvPr>
                <p:cNvSpPr/>
                <p:nvPr/>
              </p:nvSpPr>
              <p:spPr>
                <a:xfrm>
                  <a:off x="5265602" y="1168593"/>
                  <a:ext cx="120847" cy="1770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2A0B2CF-141B-3C2E-FFFA-B9FF2C7E84ED}"/>
                  </a:ext>
                </a:extLst>
              </p:cNvPr>
              <p:cNvGrpSpPr/>
              <p:nvPr/>
            </p:nvGrpSpPr>
            <p:grpSpPr>
              <a:xfrm>
                <a:off x="5154041" y="2832379"/>
                <a:ext cx="1780743" cy="2024808"/>
                <a:chOff x="7016536" y="1237020"/>
                <a:chExt cx="1780743" cy="2024808"/>
              </a:xfrm>
            </p:grpSpPr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D21C0DE2-BF3F-6C66-FFF0-667EAE1704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0683" b="58194"/>
                <a:stretch/>
              </p:blipFill>
              <p:spPr>
                <a:xfrm>
                  <a:off x="7016536" y="1250148"/>
                  <a:ext cx="1780743" cy="2011680"/>
                </a:xfrm>
                <a:prstGeom prst="rect">
                  <a:avLst/>
                </a:prstGeom>
              </p:spPr>
            </p:pic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69BA110-489C-B447-7072-8CAC0573DEA7}"/>
                    </a:ext>
                  </a:extLst>
                </p:cNvPr>
                <p:cNvSpPr/>
                <p:nvPr/>
              </p:nvSpPr>
              <p:spPr>
                <a:xfrm>
                  <a:off x="7049786" y="1237020"/>
                  <a:ext cx="120847" cy="1770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AC2188-2B01-072C-04A2-CC28FF68AB93}"/>
                </a:ext>
              </a:extLst>
            </p:cNvPr>
            <p:cNvGrpSpPr/>
            <p:nvPr/>
          </p:nvGrpSpPr>
          <p:grpSpPr>
            <a:xfrm>
              <a:off x="2282126" y="974716"/>
              <a:ext cx="1575682" cy="2063079"/>
              <a:chOff x="2282126" y="974716"/>
              <a:chExt cx="1575682" cy="2063079"/>
            </a:xfrm>
          </p:grpSpPr>
          <p:pic>
            <p:nvPicPr>
              <p:cNvPr id="5" name="Picture 4" descr="A graph of numbers and a number of objects&#10;&#10;Description automatically generated with medium confidence">
                <a:extLst>
                  <a:ext uri="{FF2B5EF4-FFF2-40B4-BE49-F238E27FC236}">
                    <a16:creationId xmlns:a16="http://schemas.microsoft.com/office/drawing/2014/main" id="{DCCB596B-132F-D7C2-4CA0-863A79FA7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71147" y="1026115"/>
                <a:ext cx="1486661" cy="201168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98C646C-FCD6-F4D6-5706-8E89FC7B8143}"/>
                  </a:ext>
                </a:extLst>
              </p:cNvPr>
              <p:cNvSpPr/>
              <p:nvPr/>
            </p:nvSpPr>
            <p:spPr>
              <a:xfrm>
                <a:off x="2282126" y="974716"/>
                <a:ext cx="255791" cy="2200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0878AF1-C1B9-607A-E73A-150788450BB8}"/>
              </a:ext>
            </a:extLst>
          </p:cNvPr>
          <p:cNvSpPr txBox="1"/>
          <p:nvPr/>
        </p:nvSpPr>
        <p:spPr>
          <a:xfrm>
            <a:off x="2747562" y="676227"/>
            <a:ext cx="33528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1550 nm vs 800 nm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43101C8-799B-BBEC-0252-387D14F9F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5</a:t>
            </a:fld>
            <a:r>
              <a:rPr lang="en-US" altLang="en-US" dirty="0"/>
              <a:t>]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BC7BB-8E5A-30AE-143B-7ED659DCF3A1}"/>
              </a:ext>
            </a:extLst>
          </p:cNvPr>
          <p:cNvSpPr txBox="1"/>
          <p:nvPr/>
        </p:nvSpPr>
        <p:spPr>
          <a:xfrm>
            <a:off x="8059668" y="776944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CsV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A4688-6814-B62C-26B5-20503EB00804}"/>
              </a:ext>
            </a:extLst>
          </p:cNvPr>
          <p:cNvGrpSpPr/>
          <p:nvPr/>
        </p:nvGrpSpPr>
        <p:grpSpPr>
          <a:xfrm>
            <a:off x="6845600" y="2726314"/>
            <a:ext cx="2249810" cy="2163656"/>
            <a:chOff x="6845600" y="2726314"/>
            <a:chExt cx="2249810" cy="2163656"/>
          </a:xfrm>
        </p:grpSpPr>
        <p:pic>
          <p:nvPicPr>
            <p:cNvPr id="26" name="Picture 25" descr="A graph of a graph of a graph of a graph of a graph of a graph of a graph of a graph of a graph of a graph of a graph of a graph of a graph of&#10;&#10;Description automatically generated">
              <a:extLst>
                <a:ext uri="{FF2B5EF4-FFF2-40B4-BE49-F238E27FC236}">
                  <a16:creationId xmlns:a16="http://schemas.microsoft.com/office/drawing/2014/main" id="{97431163-44E3-DE44-D671-E527FEF70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99"/>
            <a:stretch/>
          </p:blipFill>
          <p:spPr>
            <a:xfrm>
              <a:off x="6845600" y="2726314"/>
              <a:ext cx="2249810" cy="216365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F640DB-7BBA-5736-88C9-2B1EC65F5FDD}"/>
                </a:ext>
              </a:extLst>
            </p:cNvPr>
            <p:cNvSpPr/>
            <p:nvPr/>
          </p:nvSpPr>
          <p:spPr>
            <a:xfrm>
              <a:off x="8068092" y="2839949"/>
              <a:ext cx="232089" cy="220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385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9F1AE30-7FFC-D578-ED5A-2FB9899BB41C}"/>
              </a:ext>
            </a:extLst>
          </p:cNvPr>
          <p:cNvGrpSpPr/>
          <p:nvPr/>
        </p:nvGrpSpPr>
        <p:grpSpPr>
          <a:xfrm>
            <a:off x="537399" y="659996"/>
            <a:ext cx="3220308" cy="4421344"/>
            <a:chOff x="537399" y="659996"/>
            <a:chExt cx="3220308" cy="442134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FB8E6A-32EA-E590-0FAA-EDBC71C78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928"/>
            <a:stretch/>
          </p:blipFill>
          <p:spPr>
            <a:xfrm>
              <a:off x="537399" y="659996"/>
              <a:ext cx="3072347" cy="4027961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166D401-3147-5D30-1664-FFF05C52DFCD}"/>
                </a:ext>
              </a:extLst>
            </p:cNvPr>
            <p:cNvGrpSpPr/>
            <p:nvPr/>
          </p:nvGrpSpPr>
          <p:grpSpPr>
            <a:xfrm>
              <a:off x="1279625" y="4622717"/>
              <a:ext cx="2478082" cy="458623"/>
              <a:chOff x="1279625" y="4622717"/>
              <a:chExt cx="2478082" cy="458623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8B00EFF-98F6-9FE5-6952-2CE164E18305}"/>
                  </a:ext>
                </a:extLst>
              </p:cNvPr>
              <p:cNvSpPr txBox="1"/>
              <p:nvPr/>
            </p:nvSpPr>
            <p:spPr>
              <a:xfrm>
                <a:off x="1279625" y="4622717"/>
                <a:ext cx="50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5000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3A1EE6-41FE-D970-1170-38C6F3C202F6}"/>
                  </a:ext>
                </a:extLst>
              </p:cNvPr>
              <p:cNvSpPr txBox="1"/>
              <p:nvPr/>
            </p:nvSpPr>
            <p:spPr>
              <a:xfrm>
                <a:off x="1680556" y="4804341"/>
                <a:ext cx="12795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Wavelength (nm)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6A14DB8-B835-9FA0-668C-C29EE4B65743}"/>
                  </a:ext>
                </a:extLst>
              </p:cNvPr>
              <p:cNvSpPr txBox="1"/>
              <p:nvPr/>
            </p:nvSpPr>
            <p:spPr>
              <a:xfrm>
                <a:off x="3257213" y="4622718"/>
                <a:ext cx="50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1000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38C351-BA8C-4E24-CBD3-5F396F553E18}"/>
              </a:ext>
            </a:extLst>
          </p:cNvPr>
          <p:cNvGrpSpPr/>
          <p:nvPr/>
        </p:nvGrpSpPr>
        <p:grpSpPr>
          <a:xfrm>
            <a:off x="2151479" y="1110588"/>
            <a:ext cx="1145133" cy="3789127"/>
            <a:chOff x="2151479" y="1110588"/>
            <a:chExt cx="1145133" cy="378912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F658FC-E0CC-300A-87A9-D700A1969A43}"/>
                </a:ext>
              </a:extLst>
            </p:cNvPr>
            <p:cNvSpPr/>
            <p:nvPr/>
          </p:nvSpPr>
          <p:spPr>
            <a:xfrm>
              <a:off x="2216794" y="3089224"/>
              <a:ext cx="1079818" cy="625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F77ADFC-A971-CD9A-1437-DBF61E9AC065}"/>
                </a:ext>
              </a:extLst>
            </p:cNvPr>
            <p:cNvSpPr/>
            <p:nvPr/>
          </p:nvSpPr>
          <p:spPr>
            <a:xfrm>
              <a:off x="2216794" y="3896972"/>
              <a:ext cx="1079818" cy="369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C3591F-6A2A-8DBC-1A17-CD1D475F92A4}"/>
                </a:ext>
              </a:extLst>
            </p:cNvPr>
            <p:cNvSpPr/>
            <p:nvPr/>
          </p:nvSpPr>
          <p:spPr>
            <a:xfrm>
              <a:off x="2184136" y="1294267"/>
              <a:ext cx="1079818" cy="625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54565EF-F308-A09B-6E55-D41D8BF8FF2D}"/>
                </a:ext>
              </a:extLst>
            </p:cNvPr>
            <p:cNvSpPr/>
            <p:nvPr/>
          </p:nvSpPr>
          <p:spPr>
            <a:xfrm>
              <a:off x="2184136" y="2102015"/>
              <a:ext cx="1079818" cy="212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2B5A7A0-AA05-4D30-D6FA-14F775ADA781}"/>
                </a:ext>
              </a:extLst>
            </p:cNvPr>
            <p:cNvGrpSpPr/>
            <p:nvPr/>
          </p:nvGrpSpPr>
          <p:grpSpPr>
            <a:xfrm>
              <a:off x="2371306" y="1110588"/>
              <a:ext cx="500494" cy="3789127"/>
              <a:chOff x="2371306" y="1110588"/>
              <a:chExt cx="500494" cy="378912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7A6F052-7CF3-F918-95C0-9997C80A14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659" y="1110588"/>
                <a:ext cx="0" cy="3535037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8982946-0DAF-94C9-C969-72D62D72E6AA}"/>
                  </a:ext>
                </a:extLst>
              </p:cNvPr>
              <p:cNvSpPr txBox="1"/>
              <p:nvPr/>
            </p:nvSpPr>
            <p:spPr>
              <a:xfrm>
                <a:off x="2371306" y="4622716"/>
                <a:ext cx="500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1550</a:t>
                </a: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EF4920F-F381-4530-D829-F70BD5EBE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74" t="69187" r="12281" b="26327"/>
            <a:stretch/>
          </p:blipFill>
          <p:spPr>
            <a:xfrm>
              <a:off x="2151479" y="3719645"/>
              <a:ext cx="1079818" cy="198423"/>
            </a:xfrm>
            <a:prstGeom prst="rect">
              <a:avLst/>
            </a:prstGeom>
            <a:ln w="12700" cap="sq">
              <a:solidFill>
                <a:srgbClr val="FF0000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8AD3868-7D2A-B908-108A-4B3AC6DB7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74" t="69187" r="12281" b="26327"/>
            <a:stretch/>
          </p:blipFill>
          <p:spPr>
            <a:xfrm>
              <a:off x="2169366" y="1933878"/>
              <a:ext cx="1079818" cy="198423"/>
            </a:xfrm>
            <a:prstGeom prst="rect">
              <a:avLst/>
            </a:prstGeom>
            <a:ln w="12700" cap="sq">
              <a:solidFill>
                <a:srgbClr val="FF0000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584D9B8-F66B-C0A4-8887-CC6B01A1DB77}"/>
              </a:ext>
            </a:extLst>
          </p:cNvPr>
          <p:cNvGrpSpPr/>
          <p:nvPr/>
        </p:nvGrpSpPr>
        <p:grpSpPr>
          <a:xfrm>
            <a:off x="3712215" y="1110588"/>
            <a:ext cx="516904" cy="3789127"/>
            <a:chOff x="3707477" y="1110588"/>
            <a:chExt cx="516904" cy="378912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4F94FDE-982D-EA0A-9B3E-21F1AD300E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4600" y="1110588"/>
              <a:ext cx="0" cy="3535037"/>
            </a:xfrm>
            <a:prstGeom prst="line">
              <a:avLst/>
            </a:prstGeom>
            <a:ln w="158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4DA3607-BA29-4660-3758-FD90D34D7EFF}"/>
                </a:ext>
              </a:extLst>
            </p:cNvPr>
            <p:cNvSpPr txBox="1"/>
            <p:nvPr/>
          </p:nvSpPr>
          <p:spPr>
            <a:xfrm rot="16200000">
              <a:off x="3488298" y="2739606"/>
              <a:ext cx="7153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800 nm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ECF39A-B5D4-4C0D-0DF2-AF0F0CB9D4A5}"/>
                </a:ext>
              </a:extLst>
            </p:cNvPr>
            <p:cNvSpPr txBox="1"/>
            <p:nvPr/>
          </p:nvSpPr>
          <p:spPr>
            <a:xfrm>
              <a:off x="3797670" y="4622716"/>
              <a:ext cx="4267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800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9A8770-0C04-E011-B36A-D18DAB33B139}"/>
              </a:ext>
            </a:extLst>
          </p:cNvPr>
          <p:cNvSpPr/>
          <p:nvPr/>
        </p:nvSpPr>
        <p:spPr>
          <a:xfrm>
            <a:off x="6605413" y="4864758"/>
            <a:ext cx="2412711" cy="22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A9712-5AD4-EC62-EA49-33FD69E5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4456"/>
            <a:ext cx="4512725" cy="488950"/>
          </a:xfrm>
        </p:spPr>
        <p:txBody>
          <a:bodyPr/>
          <a:lstStyle/>
          <a:p>
            <a:r>
              <a:rPr lang="en-US"/>
              <a:t>Optical properties of CsV</a:t>
            </a:r>
            <a:r>
              <a:rPr lang="en-US" baseline="-25000"/>
              <a:t>3</a:t>
            </a:r>
            <a:r>
              <a:rPr lang="en-US"/>
              <a:t>Sb</a:t>
            </a:r>
            <a:r>
              <a:rPr lang="en-US" baseline="-2500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8FBA6-BE4E-E582-5537-9B452E383757}"/>
              </a:ext>
            </a:extLst>
          </p:cNvPr>
          <p:cNvSpPr txBox="1"/>
          <p:nvPr/>
        </p:nvSpPr>
        <p:spPr>
          <a:xfrm>
            <a:off x="5686255" y="242971"/>
            <a:ext cx="345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Zhou </a:t>
            </a:r>
            <a:r>
              <a:rPr lang="en-US" sz="1600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PRB 104, L041101 (2021)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0294C6-E603-AE0D-EC29-E1A627A1C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77" y="977792"/>
            <a:ext cx="4029520" cy="25401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DF28FB7-7B64-2F6F-A92E-E0A1BACB6359}"/>
              </a:ext>
            </a:extLst>
          </p:cNvPr>
          <p:cNvGrpSpPr/>
          <p:nvPr/>
        </p:nvGrpSpPr>
        <p:grpSpPr>
          <a:xfrm>
            <a:off x="4717618" y="3608709"/>
            <a:ext cx="3868435" cy="1334050"/>
            <a:chOff x="4788233" y="3747253"/>
            <a:chExt cx="3868435" cy="1334050"/>
          </a:xfrm>
        </p:grpSpPr>
        <p:pic>
          <p:nvPicPr>
            <p:cNvPr id="17" name="Picture 16" descr="A close-up of a text&#10;&#10;Description automatically generated">
              <a:extLst>
                <a:ext uri="{FF2B5EF4-FFF2-40B4-BE49-F238E27FC236}">
                  <a16:creationId xmlns:a16="http://schemas.microsoft.com/office/drawing/2014/main" id="{4A04052C-7458-B1C7-E183-E3FCFD758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234" y="3790558"/>
              <a:ext cx="3868434" cy="124788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DB501C-0AEE-4323-FDFD-3FE0B84751B1}"/>
                </a:ext>
              </a:extLst>
            </p:cNvPr>
            <p:cNvSpPr/>
            <p:nvPr/>
          </p:nvSpPr>
          <p:spPr>
            <a:xfrm>
              <a:off x="4788233" y="3747253"/>
              <a:ext cx="615917" cy="220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8E7C71-1ED9-C0E9-D514-1638ED13D5F9}"/>
                </a:ext>
              </a:extLst>
            </p:cNvPr>
            <p:cNvSpPr/>
            <p:nvPr/>
          </p:nvSpPr>
          <p:spPr>
            <a:xfrm>
              <a:off x="5630475" y="4861292"/>
              <a:ext cx="2971045" cy="220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0CF571D-6BDF-01D8-FA76-AD8D93C954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6</a:t>
            </a:fld>
            <a:r>
              <a:rPr lang="en-US" altLang="en-US" dirty="0"/>
              <a:t>] 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BEF06-1C15-5762-BD76-94D5BCCA40C0}"/>
              </a:ext>
            </a:extLst>
          </p:cNvPr>
          <p:cNvSpPr txBox="1"/>
          <p:nvPr/>
        </p:nvSpPr>
        <p:spPr>
          <a:xfrm>
            <a:off x="2747562" y="676227"/>
            <a:ext cx="33528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1550 nm vs 800 nm </a:t>
            </a:r>
          </a:p>
        </p:txBody>
      </p:sp>
    </p:spTree>
    <p:extLst>
      <p:ext uri="{BB962C8B-B14F-4D97-AF65-F5344CB8AC3E}">
        <p14:creationId xmlns:p14="http://schemas.microsoft.com/office/powerpoint/2010/main" val="779888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7759-D1CC-F516-3B43-F595579A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9" y="1538765"/>
            <a:ext cx="6217920" cy="2345412"/>
          </a:xfrm>
        </p:spPr>
        <p:txBody>
          <a:bodyPr anchor="t"/>
          <a:lstStyle/>
          <a:p>
            <a:pPr algn="l">
              <a:lnSpc>
                <a:spcPct val="250000"/>
              </a:lnSpc>
            </a:pPr>
            <a:r>
              <a:rPr lang="en-US" dirty="0">
                <a:solidFill>
                  <a:srgbClr val="879397"/>
                </a:solidFill>
              </a:rPr>
              <a:t>Part 1. Introduction</a:t>
            </a:r>
            <a:br>
              <a:rPr lang="en-US" dirty="0"/>
            </a:br>
            <a:r>
              <a:rPr lang="en-US" dirty="0"/>
              <a:t>Part 2. Kerr effect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0E8ED-9825-C7AB-F570-6389000BB80F}"/>
              </a:ext>
            </a:extLst>
          </p:cNvPr>
          <p:cNvSpPr txBox="1">
            <a:spLocks/>
          </p:cNvSpPr>
          <p:nvPr/>
        </p:nvSpPr>
        <p:spPr>
          <a:xfrm>
            <a:off x="80588" y="4790481"/>
            <a:ext cx="2735440" cy="271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dirty="0"/>
              <a:t>W16: D. Saykin</a:t>
            </a:r>
          </a:p>
        </p:txBody>
      </p:sp>
    </p:spTree>
    <p:extLst>
      <p:ext uri="{BB962C8B-B14F-4D97-AF65-F5344CB8AC3E}">
        <p14:creationId xmlns:p14="http://schemas.microsoft.com/office/powerpoint/2010/main" val="146760527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25B4C-68DE-B5EE-3A78-A8C0D584C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" t="8528" r="3338" b="9707"/>
          <a:stretch/>
        </p:blipFill>
        <p:spPr>
          <a:xfrm>
            <a:off x="2467223" y="659864"/>
            <a:ext cx="6676778" cy="4493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E11983-1F10-16D7-B5E8-837C89F49B53}"/>
              </a:ext>
            </a:extLst>
          </p:cNvPr>
          <p:cNvSpPr txBox="1"/>
          <p:nvPr/>
        </p:nvSpPr>
        <p:spPr>
          <a:xfrm>
            <a:off x="3445974" y="3182373"/>
            <a:ext cx="366516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Reciprocal by design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Robust against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optical activity: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Linear birefringence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Circular dichroism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Chiral crystal stacking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20FF1-300D-7E0F-836B-CE7F23F6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Zero-Area </a:t>
            </a:r>
            <a:r>
              <a:rPr lang="en-US" err="1"/>
              <a:t>Sagnac</a:t>
            </a:r>
            <a:r>
              <a:rPr lang="en-US"/>
              <a:t> Interferometer</a:t>
            </a:r>
          </a:p>
        </p:txBody>
      </p:sp>
      <p:pic>
        <p:nvPicPr>
          <p:cNvPr id="73" name="Picture 37" descr="RCP_B_D">
            <a:extLst>
              <a:ext uri="{FF2B5EF4-FFF2-40B4-BE49-F238E27FC236}">
                <a16:creationId xmlns:a16="http://schemas.microsoft.com/office/drawing/2014/main" id="{528D9FCF-C03E-8BB8-4E08-C4FFE989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3" y="3954282"/>
            <a:ext cx="319271" cy="4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8" descr="LCP_R_D">
            <a:extLst>
              <a:ext uri="{FF2B5EF4-FFF2-40B4-BE49-F238E27FC236}">
                <a16:creationId xmlns:a16="http://schemas.microsoft.com/office/drawing/2014/main" id="{DDF54B92-4E93-6E11-C9A2-102F845A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32" y="3946804"/>
            <a:ext cx="319271" cy="4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39">
            <a:extLst>
              <a:ext uri="{FF2B5EF4-FFF2-40B4-BE49-F238E27FC236}">
                <a16:creationId xmlns:a16="http://schemas.microsoft.com/office/drawing/2014/main" id="{F8210A04-120F-0E74-D9F5-3D2E32DC7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41" y="4493045"/>
            <a:ext cx="2177928" cy="329050"/>
          </a:xfrm>
          <a:prstGeom prst="rect">
            <a:avLst/>
          </a:prstGeom>
          <a:pattFill prst="wdDnDiag">
            <a:fgClr>
              <a:schemeClr val="accent5">
                <a:lumMod val="60000"/>
                <a:lumOff val="40000"/>
              </a:schemeClr>
            </a:fgClr>
            <a:bgClr>
              <a:srgbClr val="77505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9EF42D1-40C3-AECD-F8C7-B16CA2BC4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81" y="1075368"/>
            <a:ext cx="1988392" cy="2261669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069A6FC-09B9-6BDA-B3B9-773827E64992}"/>
              </a:ext>
            </a:extLst>
          </p:cNvPr>
          <p:cNvCxnSpPr>
            <a:cxnSpLocks/>
          </p:cNvCxnSpPr>
          <p:nvPr/>
        </p:nvCxnSpPr>
        <p:spPr bwMode="auto">
          <a:xfrm>
            <a:off x="524141" y="4493045"/>
            <a:ext cx="21779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5BE59EA-CD34-BD90-53D3-45A7ADE72E74}"/>
              </a:ext>
            </a:extLst>
          </p:cNvPr>
          <p:cNvSpPr txBox="1"/>
          <p:nvPr/>
        </p:nvSpPr>
        <p:spPr>
          <a:xfrm>
            <a:off x="1236226" y="4493257"/>
            <a:ext cx="832104" cy="329184"/>
          </a:xfrm>
          <a:prstGeom prst="rect">
            <a:avLst/>
          </a:prstGeom>
          <a:solidFill>
            <a:srgbClr val="775051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Sample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CC0D755-5463-430B-201C-6D0E25240BDC}"/>
              </a:ext>
            </a:extLst>
          </p:cNvPr>
          <p:cNvSpPr txBox="1"/>
          <p:nvPr/>
        </p:nvSpPr>
        <p:spPr>
          <a:xfrm>
            <a:off x="1100078" y="1382199"/>
            <a:ext cx="94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Fiber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FD6907D-1106-EA7F-40EA-12A7A2C9C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100" y="2771793"/>
            <a:ext cx="420640" cy="28171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2873AC6-6ED0-2C7D-D44E-34777F948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212458">
            <a:off x="935201" y="1697823"/>
            <a:ext cx="499376" cy="54654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E155CEC-73B9-1E4D-264D-D599AE506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032" y="1618517"/>
            <a:ext cx="738094" cy="741972"/>
          </a:xfrm>
          <a:prstGeom prst="rect">
            <a:avLst/>
          </a:prstGeom>
        </p:spPr>
      </p:pic>
      <p:sp>
        <p:nvSpPr>
          <p:cNvPr id="84" name="Freeform 83">
            <a:extLst>
              <a:ext uri="{FF2B5EF4-FFF2-40B4-BE49-F238E27FC236}">
                <a16:creationId xmlns:a16="http://schemas.microsoft.com/office/drawing/2014/main" id="{5D6101B7-77D4-4F3C-E72B-7AA8C71F8C71}"/>
              </a:ext>
            </a:extLst>
          </p:cNvPr>
          <p:cNvSpPr/>
          <p:nvPr/>
        </p:nvSpPr>
        <p:spPr bwMode="auto">
          <a:xfrm>
            <a:off x="898093" y="2685539"/>
            <a:ext cx="359279" cy="1366372"/>
          </a:xfrm>
          <a:custGeom>
            <a:avLst/>
            <a:gdLst>
              <a:gd name="connsiteX0" fmla="*/ 419100 w 419100"/>
              <a:gd name="connsiteY0" fmla="*/ 0 h 1524000"/>
              <a:gd name="connsiteX1" fmla="*/ 393700 w 419100"/>
              <a:gd name="connsiteY1" fmla="*/ 431800 h 1524000"/>
              <a:gd name="connsiteX2" fmla="*/ 292100 w 419100"/>
              <a:gd name="connsiteY2" fmla="*/ 990600 h 1524000"/>
              <a:gd name="connsiteX3" fmla="*/ 0 w 419100"/>
              <a:gd name="connsiteY3" fmla="*/ 1524000 h 1524000"/>
              <a:gd name="connsiteX4" fmla="*/ 0 w 419100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1524000">
                <a:moveTo>
                  <a:pt x="419100" y="0"/>
                </a:moveTo>
                <a:cubicBezTo>
                  <a:pt x="416983" y="133350"/>
                  <a:pt x="414867" y="266700"/>
                  <a:pt x="393700" y="431800"/>
                </a:cubicBezTo>
                <a:cubicBezTo>
                  <a:pt x="372533" y="596900"/>
                  <a:pt x="357717" y="808567"/>
                  <a:pt x="292100" y="990600"/>
                </a:cubicBezTo>
                <a:cubicBezTo>
                  <a:pt x="226483" y="1172633"/>
                  <a:pt x="0" y="1524000"/>
                  <a:pt x="0" y="1524000"/>
                </a:cubicBezTo>
                <a:lnTo>
                  <a:pt x="0" y="1524000"/>
                </a:lnTo>
              </a:path>
            </a:pathLst>
          </a:custGeom>
          <a:noFill/>
          <a:ln w="15875" cap="flat" cmpd="sng" algn="ctr">
            <a:solidFill>
              <a:srgbClr val="CF21A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CEA92A05-1FB8-3AD5-5B66-FDA9AC8A076D}"/>
              </a:ext>
            </a:extLst>
          </p:cNvPr>
          <p:cNvSpPr/>
          <p:nvPr/>
        </p:nvSpPr>
        <p:spPr bwMode="auto">
          <a:xfrm flipH="1">
            <a:off x="1858297" y="2695147"/>
            <a:ext cx="359279" cy="1366372"/>
          </a:xfrm>
          <a:custGeom>
            <a:avLst/>
            <a:gdLst>
              <a:gd name="connsiteX0" fmla="*/ 419100 w 419100"/>
              <a:gd name="connsiteY0" fmla="*/ 0 h 1524000"/>
              <a:gd name="connsiteX1" fmla="*/ 393700 w 419100"/>
              <a:gd name="connsiteY1" fmla="*/ 431800 h 1524000"/>
              <a:gd name="connsiteX2" fmla="*/ 292100 w 419100"/>
              <a:gd name="connsiteY2" fmla="*/ 990600 h 1524000"/>
              <a:gd name="connsiteX3" fmla="*/ 0 w 419100"/>
              <a:gd name="connsiteY3" fmla="*/ 1524000 h 1524000"/>
              <a:gd name="connsiteX4" fmla="*/ 0 w 419100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1524000">
                <a:moveTo>
                  <a:pt x="419100" y="0"/>
                </a:moveTo>
                <a:cubicBezTo>
                  <a:pt x="416983" y="133350"/>
                  <a:pt x="414867" y="266700"/>
                  <a:pt x="393700" y="431800"/>
                </a:cubicBezTo>
                <a:cubicBezTo>
                  <a:pt x="372533" y="596900"/>
                  <a:pt x="357717" y="808567"/>
                  <a:pt x="292100" y="990600"/>
                </a:cubicBezTo>
                <a:cubicBezTo>
                  <a:pt x="226483" y="1172633"/>
                  <a:pt x="0" y="1524000"/>
                  <a:pt x="0" y="1524000"/>
                </a:cubicBezTo>
                <a:lnTo>
                  <a:pt x="0" y="1524000"/>
                </a:lnTo>
              </a:path>
            </a:pathLst>
          </a:custGeom>
          <a:noFill/>
          <a:ln w="15875" cap="flat" cmpd="sng" algn="ctr">
            <a:solidFill>
              <a:srgbClr val="CF21A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A7BF1CB-07A7-378A-85C6-79F42BF01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092163" y="3307175"/>
            <a:ext cx="348494" cy="5053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12A42B7-6CDC-4CB7-A301-738748CCF3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493" y="3280135"/>
            <a:ext cx="380108" cy="551157"/>
          </a:xfrm>
          <a:prstGeom prst="rect">
            <a:avLst/>
          </a:prstGeom>
        </p:spPr>
      </p:pic>
      <p:sp>
        <p:nvSpPr>
          <p:cNvPr id="90" name="Text Box 40">
            <a:extLst>
              <a:ext uri="{FF2B5EF4-FFF2-40B4-BE49-F238E27FC236}">
                <a16:creationId xmlns:a16="http://schemas.microsoft.com/office/drawing/2014/main" id="{5BF10AD4-E3C5-298E-F787-2B185AFB5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67" y="1559243"/>
            <a:ext cx="42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>
                <a:solidFill>
                  <a:srgbClr val="000090"/>
                </a:solidFill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93" name="Text Box 41">
            <a:extLst>
              <a:ext uri="{FF2B5EF4-FFF2-40B4-BE49-F238E27FC236}">
                <a16:creationId xmlns:a16="http://schemas.microsoft.com/office/drawing/2014/main" id="{C244A962-A36E-31DF-DD27-672724B6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531" y="1563688"/>
            <a:ext cx="30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>
                <a:solidFill>
                  <a:srgbClr val="FF0000"/>
                </a:solidFill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0526F8A-0245-6523-466A-4D6A1CFF5CBF}"/>
              </a:ext>
            </a:extLst>
          </p:cNvPr>
          <p:cNvCxnSpPr>
            <a:cxnSpLocks/>
          </p:cNvCxnSpPr>
          <p:nvPr/>
        </p:nvCxnSpPr>
        <p:spPr bwMode="auto">
          <a:xfrm flipH="1">
            <a:off x="1184168" y="3244794"/>
            <a:ext cx="34481" cy="1893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F21A5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B73AA31-B46B-6077-6994-92AAC3E6077B}"/>
              </a:ext>
            </a:extLst>
          </p:cNvPr>
          <p:cNvCxnSpPr>
            <a:cxnSpLocks/>
          </p:cNvCxnSpPr>
          <p:nvPr/>
        </p:nvCxnSpPr>
        <p:spPr bwMode="auto">
          <a:xfrm>
            <a:off x="1893831" y="3255995"/>
            <a:ext cx="34481" cy="1893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F21A5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DA56EA3C-C421-7ABD-BEA3-CC3B185F4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 flipV="1">
            <a:off x="569058" y="2091214"/>
            <a:ext cx="738094" cy="74197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EA9252E-8864-A11E-8D19-6F5B35454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212458" flipH="1" flipV="1">
            <a:off x="1921382" y="2188473"/>
            <a:ext cx="499376" cy="5465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700B484-82CF-8E37-71FE-A67D685B2AE8}"/>
              </a:ext>
            </a:extLst>
          </p:cNvPr>
          <p:cNvGrpSpPr/>
          <p:nvPr/>
        </p:nvGrpSpPr>
        <p:grpSpPr>
          <a:xfrm rot="423444" flipH="1">
            <a:off x="860101" y="2836901"/>
            <a:ext cx="195861" cy="502544"/>
            <a:chOff x="666172" y="2711398"/>
            <a:chExt cx="195861" cy="502544"/>
          </a:xfrm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7B37F74-47CA-9FB5-BDAD-ED05E971A9F5}"/>
                </a:ext>
              </a:extLst>
            </p:cNvPr>
            <p:cNvSpPr/>
            <p:nvPr/>
          </p:nvSpPr>
          <p:spPr bwMode="auto">
            <a:xfrm rot="1628627" flipH="1">
              <a:off x="666172" y="2815176"/>
              <a:ext cx="195861" cy="398766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BFB8E027-4F4D-39BC-4087-F42011FCF6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4095" y="2711398"/>
              <a:ext cx="54276" cy="1335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DFAD9F-8349-6C27-CCB6-3049945AAF3B}"/>
              </a:ext>
            </a:extLst>
          </p:cNvPr>
          <p:cNvGrpSpPr/>
          <p:nvPr/>
        </p:nvGrpSpPr>
        <p:grpSpPr>
          <a:xfrm flipH="1">
            <a:off x="2063630" y="2813225"/>
            <a:ext cx="195861" cy="507301"/>
            <a:chOff x="1997079" y="2701253"/>
            <a:chExt cx="195861" cy="507301"/>
          </a:xfrm>
        </p:grpSpPr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0ED3421-060E-8E7A-80A1-EA6AC94D00EA}"/>
                </a:ext>
              </a:extLst>
            </p:cNvPr>
            <p:cNvSpPr/>
            <p:nvPr/>
          </p:nvSpPr>
          <p:spPr bwMode="auto">
            <a:xfrm rot="19971373">
              <a:off x="1997079" y="2809788"/>
              <a:ext cx="195861" cy="398766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A5AC481-6BD8-97D2-4CD2-0FC53CDDF08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061122" y="2701253"/>
              <a:ext cx="52420" cy="13528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566701B5-5E7B-80CA-D0E7-315E05C6C2D3}"/>
              </a:ext>
            </a:extLst>
          </p:cNvPr>
          <p:cNvSpPr txBox="1"/>
          <p:nvPr/>
        </p:nvSpPr>
        <p:spPr>
          <a:xfrm>
            <a:off x="5754247" y="2899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Xia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APL 89, 062508 (2006)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A4CFC4-2652-1AFB-DFED-47B18CF9CB54}"/>
              </a:ext>
            </a:extLst>
          </p:cNvPr>
          <p:cNvGrpSpPr/>
          <p:nvPr/>
        </p:nvGrpSpPr>
        <p:grpSpPr>
          <a:xfrm>
            <a:off x="390061" y="3588428"/>
            <a:ext cx="180856" cy="465363"/>
            <a:chOff x="827547" y="2863798"/>
            <a:chExt cx="180856" cy="46536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1F8006-DDB3-AA41-0326-7B28247890EB}"/>
                </a:ext>
              </a:extLst>
            </p:cNvPr>
            <p:cNvSpPr/>
            <p:nvPr/>
          </p:nvSpPr>
          <p:spPr bwMode="auto">
            <a:xfrm rot="1628627" flipH="1">
              <a:off x="827547" y="2966120"/>
              <a:ext cx="180856" cy="363041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2A77344-4C99-FEE7-AD61-88C6D23325F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6495" y="2863798"/>
              <a:ext cx="54276" cy="1335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2EE7-E7D6-979C-D312-C1BB0A171042}"/>
              </a:ext>
            </a:extLst>
          </p:cNvPr>
          <p:cNvGrpSpPr/>
          <p:nvPr/>
        </p:nvGrpSpPr>
        <p:grpSpPr>
          <a:xfrm flipH="1">
            <a:off x="2509757" y="3594785"/>
            <a:ext cx="180856" cy="465363"/>
            <a:chOff x="827547" y="2863798"/>
            <a:chExt cx="180856" cy="46536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F0DC4-D66A-A1E3-DDD9-3B3751B36409}"/>
                </a:ext>
              </a:extLst>
            </p:cNvPr>
            <p:cNvSpPr/>
            <p:nvPr/>
          </p:nvSpPr>
          <p:spPr bwMode="auto">
            <a:xfrm rot="1628627" flipH="1">
              <a:off x="827547" y="2966120"/>
              <a:ext cx="180856" cy="363041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DFEEC5-647B-95B0-BEB2-3C15F8169B0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6495" y="2863798"/>
              <a:ext cx="54276" cy="1335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8C920C-CDA6-ADCE-1334-9ECAA7670780}"/>
                  </a:ext>
                </a:extLst>
              </p:cNvPr>
              <p:cNvSpPr txBox="1"/>
              <p:nvPr/>
            </p:nvSpPr>
            <p:spPr>
              <a:xfrm>
                <a:off x="2852105" y="1485787"/>
                <a:ext cx="3159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1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8C920C-CDA6-ADCE-1334-9ECAA7670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105" y="1485787"/>
                <a:ext cx="31598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4618D6F-8427-2F52-AFC4-782490D10DB4}"/>
              </a:ext>
            </a:extLst>
          </p:cNvPr>
          <p:cNvSpPr txBox="1"/>
          <p:nvPr/>
        </p:nvSpPr>
        <p:spPr>
          <a:xfrm rot="5400000">
            <a:off x="8184853" y="369533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 = 100 </a:t>
            </a:r>
            <a:r>
              <a:rPr lang="en-US" err="1"/>
              <a:t>uW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DBB7C-C62E-C8AC-EE55-A1C83B01CB56}"/>
              </a:ext>
            </a:extLst>
          </p:cNvPr>
          <p:cNvSpPr txBox="1"/>
          <p:nvPr/>
        </p:nvSpPr>
        <p:spPr>
          <a:xfrm rot="5400000">
            <a:off x="7795913" y="3695331"/>
            <a:ext cx="122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 = 25 um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7DE423-423B-AA70-56DC-CD6243AFFC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2979" y="3247248"/>
            <a:ext cx="330200" cy="27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34F90D-7BA3-DD68-1B38-424157B14B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2860" y="2090455"/>
            <a:ext cx="330200" cy="279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354083-516D-9F13-1724-2E189294E8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416" y="3241777"/>
            <a:ext cx="520700" cy="279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892B2-E504-032F-0FBE-735193EE72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835" y="2140180"/>
            <a:ext cx="520700" cy="2794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01AA8BF-BE1D-0A34-9203-E7949DCC8F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8</a:t>
            </a:fld>
            <a:r>
              <a:rPr lang="en-US" altLang="en-US" dirty="0"/>
              <a:t>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B752DC-151A-F552-5A0B-6EFFC26E898E}"/>
              </a:ext>
            </a:extLst>
          </p:cNvPr>
          <p:cNvSpPr/>
          <p:nvPr/>
        </p:nvSpPr>
        <p:spPr>
          <a:xfrm>
            <a:off x="5298010" y="1928575"/>
            <a:ext cx="1401105" cy="441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DE3843-F979-07DF-F057-59CB43387F95}"/>
              </a:ext>
            </a:extLst>
          </p:cNvPr>
          <p:cNvSpPr/>
          <p:nvPr/>
        </p:nvSpPr>
        <p:spPr>
          <a:xfrm>
            <a:off x="5930468" y="719846"/>
            <a:ext cx="969685" cy="441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47B0A8-94F5-B147-234C-EC81A2F52DCF}"/>
              </a:ext>
            </a:extLst>
          </p:cNvPr>
          <p:cNvSpPr/>
          <p:nvPr/>
        </p:nvSpPr>
        <p:spPr>
          <a:xfrm>
            <a:off x="5226996" y="713630"/>
            <a:ext cx="214008" cy="441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7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5" grpId="0" animBg="1"/>
      <p:bldP spid="79" grpId="0" animBg="1"/>
      <p:bldP spid="80" grpId="0"/>
      <p:bldP spid="84" grpId="0" animBg="1"/>
      <p:bldP spid="85" grpId="0" animBg="1"/>
      <p:bldP spid="90" grpId="0"/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07CDA17-67E7-2AFE-B820-63AC5F05003A}"/>
              </a:ext>
            </a:extLst>
          </p:cNvPr>
          <p:cNvGrpSpPr/>
          <p:nvPr/>
        </p:nvGrpSpPr>
        <p:grpSpPr>
          <a:xfrm>
            <a:off x="6490277" y="2867923"/>
            <a:ext cx="2714715" cy="1661260"/>
            <a:chOff x="6490277" y="2867923"/>
            <a:chExt cx="2714715" cy="166126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EF10B77-A462-1F0B-911A-23AFF81BB1BE}"/>
                </a:ext>
              </a:extLst>
            </p:cNvPr>
            <p:cNvGrpSpPr/>
            <p:nvPr/>
          </p:nvGrpSpPr>
          <p:grpSpPr>
            <a:xfrm>
              <a:off x="6490277" y="2867923"/>
              <a:ext cx="2714715" cy="1636776"/>
              <a:chOff x="6490277" y="2867923"/>
              <a:chExt cx="2714715" cy="1636776"/>
            </a:xfrm>
          </p:grpSpPr>
          <p:pic>
            <p:nvPicPr>
              <p:cNvPr id="64" name="Picture 63" descr="A red object with black dots&#10;&#10;Description automatically generated with medium confidence">
                <a:extLst>
                  <a:ext uri="{FF2B5EF4-FFF2-40B4-BE49-F238E27FC236}">
                    <a16:creationId xmlns:a16="http://schemas.microsoft.com/office/drawing/2014/main" id="{5104FEF5-2C4E-F763-0112-E24129D2A320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7041" y="2867923"/>
                <a:ext cx="1536192" cy="163677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6B5BEB8-46A4-ACD6-12EF-31DD956AA5D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t="94715"/>
              <a:stretch/>
            </p:blipFill>
            <p:spPr>
              <a:xfrm>
                <a:off x="6490277" y="3971514"/>
                <a:ext cx="1636776" cy="320040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67" name="Picture 66" descr="A red object with black dots&#10;&#10;Description automatically generated with medium confidence">
                <a:extLst>
                  <a:ext uri="{FF2B5EF4-FFF2-40B4-BE49-F238E27FC236}">
                    <a16:creationId xmlns:a16="http://schemas.microsoft.com/office/drawing/2014/main" id="{FB03823D-94A9-973C-127A-5F5E5E174C2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/>
              <a:srcRect t="93734"/>
              <a:stretch/>
            </p:blipFill>
            <p:spPr>
              <a:xfrm>
                <a:off x="7668800" y="3994162"/>
                <a:ext cx="1536192" cy="320040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C43389B-C159-A20F-F9B0-B6B481ABD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5069" y="3714532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1BA6140-4648-AB39-47A7-867B5ED4A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4488" y="4322870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1E1DB15-5E73-147A-32F8-4BB1F34C7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5358" y="4324265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B21A868-A555-7671-63D9-BE93327BA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4621" y="4250590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4E09565-22E8-6106-7521-E59CC8811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2324" y="4171197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C763AAB-8DA4-1FD5-3CFC-08D2A1619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3711" y="4080344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C50E73A-306A-B32B-FAA1-7FA1DE0A2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9927" y="4017052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9A7F26A-71D3-63C6-2F06-B265D44C1A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3205" y="3941176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B003B99-FE32-FB00-DC37-84D1EE4FA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9454" y="3861365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09104E4-9B8F-0FE3-35D0-E1D98C5FC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4290" y="3775048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06E95BAB-608C-5900-50BC-93B4FB6EC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827" y="4254924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9E4BB346-D0DF-6F7B-BACC-F29D7232D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5120" y="4179863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2B6DBFC7-D952-88C5-E432-667D010119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5071" y="4109864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96B335C-90ED-E343-B334-47DBC2182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8170" y="4031611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E4139A8-EA2D-AA5F-39DD-FBAA3029E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0292" y="3950824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284BAAE-4171-3784-ABB8-0CEEDE6304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5154" y="3877723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FAE848C-579B-2551-9B18-AE0C22B0A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2448" y="3797912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F13B57-5B82-EF43-C494-88D94D5EB93B}"/>
              </a:ext>
            </a:extLst>
          </p:cNvPr>
          <p:cNvGrpSpPr/>
          <p:nvPr/>
        </p:nvGrpSpPr>
        <p:grpSpPr>
          <a:xfrm>
            <a:off x="6480284" y="1145126"/>
            <a:ext cx="2721531" cy="1655100"/>
            <a:chOff x="121852" y="3206259"/>
            <a:chExt cx="2721531" cy="16551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7E89A0D-49B8-183E-A3DF-89C2DBE9F4DD}"/>
                </a:ext>
              </a:extLst>
            </p:cNvPr>
            <p:cNvGrpSpPr/>
            <p:nvPr/>
          </p:nvGrpSpPr>
          <p:grpSpPr>
            <a:xfrm>
              <a:off x="121852" y="3206259"/>
              <a:ext cx="2721531" cy="1632774"/>
              <a:chOff x="2112418" y="537127"/>
              <a:chExt cx="5104725" cy="3062564"/>
            </a:xfrm>
          </p:grpSpPr>
          <p:pic>
            <p:nvPicPr>
              <p:cNvPr id="35" name="Picture 2" descr="Labyrinthine domains in ferroelectric nanoparticles: a manifestation of  gradient- induced morphological transition">
                <a:extLst>
                  <a:ext uri="{FF2B5EF4-FFF2-40B4-BE49-F238E27FC236}">
                    <a16:creationId xmlns:a16="http://schemas.microsoft.com/office/drawing/2014/main" id="{CC16BB29-4FB2-9AE3-0176-FBFCB3E6C1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19" t="18000" r="21606" b="17822"/>
              <a:stretch/>
            </p:blipFill>
            <p:spPr bwMode="auto">
              <a:xfrm>
                <a:off x="3250501" y="537127"/>
                <a:ext cx="2875724" cy="306256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scene3d>
                <a:camera prst="isometricTop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 descr="A red and blue swirls&#10;&#10;Description automatically generated">
                <a:extLst>
                  <a:ext uri="{FF2B5EF4-FFF2-40B4-BE49-F238E27FC236}">
                    <a16:creationId xmlns:a16="http://schemas.microsoft.com/office/drawing/2014/main" id="{1C7C498D-9FAC-F4EC-76EB-8D7D373262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9729"/>
              <a:stretch/>
            </p:blipFill>
            <p:spPr>
              <a:xfrm>
                <a:off x="2112418" y="2601812"/>
                <a:ext cx="3091224" cy="594360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8" name="Picture 2" descr="Labyrinthine domains in ferroelectric nanoparticles: a manifestation of  gradient- induced morphological transition">
                <a:extLst>
                  <a:ext uri="{FF2B5EF4-FFF2-40B4-BE49-F238E27FC236}">
                    <a16:creationId xmlns:a16="http://schemas.microsoft.com/office/drawing/2014/main" id="{29CFC740-F094-C207-C51A-55C03511C5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19" t="81922" r="21606" b="17822"/>
              <a:stretch/>
            </p:blipFill>
            <p:spPr bwMode="auto">
              <a:xfrm>
                <a:off x="4336783" y="2643795"/>
                <a:ext cx="2880360" cy="594360"/>
              </a:xfrm>
              <a:prstGeom prst="rect">
                <a:avLst/>
              </a:prstGeom>
              <a:noFill/>
              <a:scene3d>
                <a:camera prst="isometricRightU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8DB4BCE-E31B-15DC-D29D-A3A6E255D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108" y="4229326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43E6590-7DEB-CD8D-3BAE-5B7D75D72B1D}"/>
                </a:ext>
              </a:extLst>
            </p:cNvPr>
            <p:cNvCxnSpPr>
              <a:cxnSpLocks/>
            </p:cNvCxnSpPr>
            <p:nvPr/>
          </p:nvCxnSpPr>
          <p:spPr>
            <a:xfrm>
              <a:off x="888431" y="4336894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1526671-8F58-12FF-11E8-9E09B8ED8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310" y="4049885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18C7A1-DB34-82F2-77AD-ACADFDD6D603}"/>
                </a:ext>
              </a:extLst>
            </p:cNvPr>
            <p:cNvCxnSpPr>
              <a:cxnSpLocks/>
            </p:cNvCxnSpPr>
            <p:nvPr/>
          </p:nvCxnSpPr>
          <p:spPr>
            <a:xfrm>
              <a:off x="575686" y="4152344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09CDA2A-5B82-407C-43FC-18E7B3B5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190886" y="4512483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1E64D4B-A42C-A1D4-48A1-78A1A64F63C7}"/>
                </a:ext>
              </a:extLst>
            </p:cNvPr>
            <p:cNvCxnSpPr>
              <a:cxnSpLocks/>
            </p:cNvCxnSpPr>
            <p:nvPr/>
          </p:nvCxnSpPr>
          <p:spPr>
            <a:xfrm>
              <a:off x="1754886" y="4574079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901A7EC-3263-2647-1787-9AF802F6EA7A}"/>
                </a:ext>
              </a:extLst>
            </p:cNvPr>
            <p:cNvCxnSpPr>
              <a:cxnSpLocks/>
            </p:cNvCxnSpPr>
            <p:nvPr/>
          </p:nvCxnSpPr>
          <p:spPr>
            <a:xfrm>
              <a:off x="1886894" y="4499210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401345F-E7E0-3336-D8A6-3A21637198F7}"/>
                </a:ext>
              </a:extLst>
            </p:cNvPr>
            <p:cNvCxnSpPr>
              <a:cxnSpLocks/>
            </p:cNvCxnSpPr>
            <p:nvPr/>
          </p:nvCxnSpPr>
          <p:spPr>
            <a:xfrm>
              <a:off x="2023947" y="4420532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0C40D2C-6A84-5786-727B-085E4DE4A826}"/>
                </a:ext>
              </a:extLst>
            </p:cNvPr>
            <p:cNvCxnSpPr>
              <a:cxnSpLocks/>
            </p:cNvCxnSpPr>
            <p:nvPr/>
          </p:nvCxnSpPr>
          <p:spPr>
            <a:xfrm>
              <a:off x="2376350" y="4214851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DD70A58-C8DB-5F93-AA8F-53591201CE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8386" y="4406162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F5786F8-94BA-E503-8104-7A333C2A62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8397" y="4587010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B815EEF-A7F6-8C7A-CC3F-5D98C5CA81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0441" y="4656441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D75ACCA-9AB3-35C6-36C0-A23B8E4FCA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6926" y="4634115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D3E0532-A3DA-7E50-3572-EC8C6F991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7148" y="4312621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1584E86-F6D5-4968-656C-70A5B5468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8840" y="4107703"/>
              <a:ext cx="0" cy="20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4CB1BC4-3E86-E737-3003-2557B7BF8F8B}"/>
              </a:ext>
            </a:extLst>
          </p:cNvPr>
          <p:cNvGrpSpPr/>
          <p:nvPr/>
        </p:nvGrpSpPr>
        <p:grpSpPr>
          <a:xfrm>
            <a:off x="172224" y="1293044"/>
            <a:ext cx="6111332" cy="3293329"/>
            <a:chOff x="3126477" y="1251360"/>
            <a:chExt cx="5509809" cy="296917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25BD2B5-A88A-A22C-6C00-AA3FD0E4A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477" y="1251360"/>
              <a:ext cx="5509809" cy="296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28075DE-0FF2-5A4A-5739-1596D79B305A}"/>
                </a:ext>
              </a:extLst>
            </p:cNvPr>
            <p:cNvSpPr txBox="1"/>
            <p:nvPr/>
          </p:nvSpPr>
          <p:spPr>
            <a:xfrm>
              <a:off x="5118100" y="1395532"/>
              <a:ext cx="1765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SrRuO</a:t>
              </a:r>
              <a:r>
                <a:rPr lang="en-US" baseline="-25000"/>
                <a:t>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220FF1-300D-7E0F-836B-CE7F23F6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MOKE in SrRuO</a:t>
            </a:r>
            <a:r>
              <a:rPr lang="en-US" baseline="-25000"/>
              <a:t>3</a:t>
            </a:r>
            <a:r>
              <a:rPr lang="en-US"/>
              <a:t>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66701B5-5E7B-80CA-D0E7-315E05C6C2D3}"/>
              </a:ext>
            </a:extLst>
          </p:cNvPr>
          <p:cNvSpPr txBox="1"/>
          <p:nvPr/>
        </p:nvSpPr>
        <p:spPr>
          <a:xfrm>
            <a:off x="5754247" y="2899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Xia </a:t>
            </a:r>
            <a:r>
              <a:rPr lang="en-US" i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APL 89, 062508 (2006)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735E1-183C-B373-985D-3148073B61EF}"/>
              </a:ext>
            </a:extLst>
          </p:cNvPr>
          <p:cNvSpPr txBox="1"/>
          <p:nvPr/>
        </p:nvSpPr>
        <p:spPr>
          <a:xfrm>
            <a:off x="2349937" y="1783715"/>
            <a:ext cx="94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field</a:t>
            </a:r>
          </a:p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82D16-4C4E-BAE2-F2A0-2C09C43C5F96}"/>
              </a:ext>
            </a:extLst>
          </p:cNvPr>
          <p:cNvSpPr txBox="1"/>
          <p:nvPr/>
        </p:nvSpPr>
        <p:spPr>
          <a:xfrm>
            <a:off x="4718434" y="3545044"/>
            <a:ext cx="885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Field</a:t>
            </a:r>
          </a:p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742A49A-4FA2-6FDC-87AC-E10B548D2BE5}"/>
                  </a:ext>
                </a:extLst>
              </p:cNvPr>
              <p:cNvSpPr/>
              <p:nvPr/>
            </p:nvSpPr>
            <p:spPr>
              <a:xfrm>
                <a:off x="7420819" y="1470612"/>
                <a:ext cx="914400" cy="91440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748145"/>
                          <a:gd name="connsiteY0" fmla="*/ 228600 h 457200"/>
                          <a:gd name="connsiteX1" fmla="*/ 374073 w 748145"/>
                          <a:gd name="connsiteY1" fmla="*/ 0 h 457200"/>
                          <a:gd name="connsiteX2" fmla="*/ 748146 w 748145"/>
                          <a:gd name="connsiteY2" fmla="*/ 228600 h 457200"/>
                          <a:gd name="connsiteX3" fmla="*/ 374073 w 748145"/>
                          <a:gd name="connsiteY3" fmla="*/ 457200 h 457200"/>
                          <a:gd name="connsiteX4" fmla="*/ 0 w 748145"/>
                          <a:gd name="connsiteY4" fmla="*/ 228600 h 4572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48145" h="457200" extrusionOk="0">
                            <a:moveTo>
                              <a:pt x="0" y="228600"/>
                            </a:moveTo>
                            <a:cubicBezTo>
                              <a:pt x="-17087" y="91808"/>
                              <a:pt x="132241" y="13225"/>
                              <a:pt x="374073" y="0"/>
                            </a:cubicBezTo>
                            <a:cubicBezTo>
                              <a:pt x="590144" y="1995"/>
                              <a:pt x="742184" y="102538"/>
                              <a:pt x="748146" y="228600"/>
                            </a:cubicBezTo>
                            <a:cubicBezTo>
                              <a:pt x="737647" y="365105"/>
                              <a:pt x="572580" y="501907"/>
                              <a:pt x="374073" y="457200"/>
                            </a:cubicBezTo>
                            <a:cubicBezTo>
                              <a:pt x="156831" y="451375"/>
                              <a:pt x="17141" y="363042"/>
                              <a:pt x="0" y="2286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25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742A49A-4FA2-6FDC-87AC-E10B548D2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819" y="1470612"/>
                <a:ext cx="914400" cy="9144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00B05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748145"/>
                          <a:gd name="connsiteY0" fmla="*/ 228600 h 457200"/>
                          <a:gd name="connsiteX1" fmla="*/ 374073 w 748145"/>
                          <a:gd name="connsiteY1" fmla="*/ 0 h 457200"/>
                          <a:gd name="connsiteX2" fmla="*/ 748146 w 748145"/>
                          <a:gd name="connsiteY2" fmla="*/ 228600 h 457200"/>
                          <a:gd name="connsiteX3" fmla="*/ 374073 w 748145"/>
                          <a:gd name="connsiteY3" fmla="*/ 457200 h 457200"/>
                          <a:gd name="connsiteX4" fmla="*/ 0 w 748145"/>
                          <a:gd name="connsiteY4" fmla="*/ 228600 h 4572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48145" h="457200" extrusionOk="0">
                            <a:moveTo>
                              <a:pt x="0" y="228600"/>
                            </a:moveTo>
                            <a:cubicBezTo>
                              <a:pt x="-17087" y="91808"/>
                              <a:pt x="132241" y="13225"/>
                              <a:pt x="374073" y="0"/>
                            </a:cubicBezTo>
                            <a:cubicBezTo>
                              <a:pt x="590144" y="1995"/>
                              <a:pt x="742184" y="102538"/>
                              <a:pt x="748146" y="228600"/>
                            </a:cubicBezTo>
                            <a:cubicBezTo>
                              <a:pt x="737647" y="365105"/>
                              <a:pt x="572580" y="501907"/>
                              <a:pt x="374073" y="457200"/>
                            </a:cubicBezTo>
                            <a:cubicBezTo>
                              <a:pt x="156831" y="451375"/>
                              <a:pt x="17141" y="363042"/>
                              <a:pt x="0" y="2286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Slide Number Placeholder 2">
            <a:extLst>
              <a:ext uri="{FF2B5EF4-FFF2-40B4-BE49-F238E27FC236}">
                <a16:creationId xmlns:a16="http://schemas.microsoft.com/office/drawing/2014/main" id="{6E79D028-51C0-7613-8CE5-A5D8769AD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88" y="4839033"/>
            <a:ext cx="1519611" cy="271462"/>
          </a:xfrm>
        </p:spPr>
        <p:txBody>
          <a:bodyPr/>
          <a:lstStyle/>
          <a:p>
            <a:pPr algn="l"/>
            <a:r>
              <a:rPr lang="en-US" altLang="en-US" dirty="0"/>
              <a:t>[</a:t>
            </a:r>
            <a:fld id="{E68D6675-1F64-884B-AD74-8E9C9193D324}" type="slidenum">
              <a:rPr lang="en-US" altLang="en-US" smtClean="0"/>
              <a:pPr algn="l"/>
              <a:t>9</a:t>
            </a:fld>
            <a:r>
              <a:rPr lang="en-US" altLang="en-US" dirty="0"/>
              <a:t>] 	W16: D. Saykin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1500B1C-6778-B22D-309E-67155E106678}"/>
              </a:ext>
            </a:extLst>
          </p:cNvPr>
          <p:cNvGrpSpPr/>
          <p:nvPr/>
        </p:nvGrpSpPr>
        <p:grpSpPr>
          <a:xfrm>
            <a:off x="4011373" y="3058328"/>
            <a:ext cx="2302535" cy="1551830"/>
            <a:chOff x="4011373" y="3058328"/>
            <a:chExt cx="2302535" cy="155183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DAE6BCC-E264-621C-AEB7-64874738A073}"/>
                </a:ext>
              </a:extLst>
            </p:cNvPr>
            <p:cNvSpPr/>
            <p:nvPr/>
          </p:nvSpPr>
          <p:spPr>
            <a:xfrm>
              <a:off x="4011373" y="3058328"/>
              <a:ext cx="2272183" cy="1133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DC10FCE-BA0B-D906-03CA-C9B74AE4DB94}"/>
                </a:ext>
              </a:extLst>
            </p:cNvPr>
            <p:cNvSpPr/>
            <p:nvPr/>
          </p:nvSpPr>
          <p:spPr>
            <a:xfrm>
              <a:off x="4315655" y="3477111"/>
              <a:ext cx="1998253" cy="1133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0441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6114E-17 -1.35802E-6 L -0.00434 0.336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theme/theme1.xml><?xml version="1.0" encoding="utf-8"?>
<a:theme xmlns:a="http://schemas.openxmlformats.org/drawingml/2006/main" name="sayford_template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yford" id="{7C7C4E3D-62D9-E241-94E0-DE2A4E37F232}" vid="{5F0F88B2-3E34-8248-ACD5-4524E73CC777}"/>
    </a:ext>
  </a:extLst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yford" id="{7C7C4E3D-62D9-E241-94E0-DE2A4E37F232}" vid="{B677805F-51EB-DF43-B314-9592E361E5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sayford_template</Template>
  <TotalTime>7836</TotalTime>
  <Words>1220</Words>
  <Application>Microsoft Macintosh PowerPoint</Application>
  <PresentationFormat>On-screen Show (16:9)</PresentationFormat>
  <Paragraphs>230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Calibri</vt:lpstr>
      <vt:lpstr>Cambria Math</vt:lpstr>
      <vt:lpstr>Courier New</vt:lpstr>
      <vt:lpstr>Jost</vt:lpstr>
      <vt:lpstr>Martel</vt:lpstr>
      <vt:lpstr>Segoe UI Symbol</vt:lpstr>
      <vt:lpstr>SFRM1000</vt:lpstr>
      <vt:lpstr>Source Sans Pro</vt:lpstr>
      <vt:lpstr>Source Sans Pro Semibold</vt:lpstr>
      <vt:lpstr>Times</vt:lpstr>
      <vt:lpstr>Wingdings</vt:lpstr>
      <vt:lpstr>sayford_template</vt:lpstr>
      <vt:lpstr>SU_Template_TopBar</vt:lpstr>
      <vt:lpstr>Polar Kerr Effect Studies of Kagome Metals CsV3Sb5 and ScV6Sn6  </vt:lpstr>
      <vt:lpstr>Part 1. Introduction Part 2. Kerr effect measurements</vt:lpstr>
      <vt:lpstr>CsV3Sb5 and ScV6Sn6 </vt:lpstr>
      <vt:lpstr>TRSB at CDW?</vt:lpstr>
      <vt:lpstr>TRSB at CDW?</vt:lpstr>
      <vt:lpstr>Optical properties of CsV3Sb5</vt:lpstr>
      <vt:lpstr>Part 1. Introduction Part 2. Kerr effect measurements</vt:lpstr>
      <vt:lpstr>Zero-Area Sagnac Interferometer</vt:lpstr>
      <vt:lpstr>MOKE in SrRuO3 </vt:lpstr>
      <vt:lpstr>PowerPoint Presentation</vt:lpstr>
      <vt:lpstr>ScV6Sn6 @ </vt:lpstr>
      <vt:lpstr>ScV6Sn6 @ </vt:lpstr>
      <vt:lpstr>Summary</vt:lpstr>
      <vt:lpstr>Part 1. Introduction Part 2. Kerr effect measurements Appendix</vt:lpstr>
      <vt:lpstr>Oppeneer, Theory of the Magneto-Optical Kerr Effect in Ferromagnetic Compounds</vt:lpstr>
      <vt:lpstr>Optical properties of CsV3Sb5</vt:lpstr>
      <vt:lpstr>Optical properties of CsV3Sb5</vt:lpstr>
      <vt:lpstr>Reflectivity and linear birefringence</vt:lpstr>
      <vt:lpstr>Resistance data</vt:lpstr>
      <vt:lpstr>Anomalous Hall Effect</vt:lpstr>
      <vt:lpstr>Superconductivity in CsV3Sb5 </vt:lpstr>
      <vt:lpstr>Chiral Flux phase</vt:lpstr>
      <vt:lpstr>CDW structure in CsV3Sb5</vt:lpstr>
      <vt:lpstr>Kerr microscopy (Sample 2)</vt:lpstr>
      <vt:lpstr>ScV6Sn6 @ </vt:lpstr>
      <vt:lpstr>PowerPoint Presentation</vt:lpstr>
      <vt:lpstr>ScV6Sn6 @ 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Polar Kerr Effect Studies of CsV3Sb5</dc:title>
  <dc:creator>David Saykin</dc:creator>
  <dc:description>2012 PowerPoint template redesign</dc:description>
  <cp:lastModifiedBy>David Saykin</cp:lastModifiedBy>
  <cp:revision>110</cp:revision>
  <dcterms:created xsi:type="dcterms:W3CDTF">2023-03-01T01:15:14Z</dcterms:created>
  <dcterms:modified xsi:type="dcterms:W3CDTF">2024-03-07T18:04:12Z</dcterms:modified>
</cp:coreProperties>
</file>